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9144000"/>
  <p:notesSz cx="6858000" cy="9144000"/>
  <p:embeddedFontLst>
    <p:embeddedFont>
      <p:font typeface="Libre Franklin"/>
      <p:regular r:id="rId49"/>
      <p:bold r:id="rId50"/>
      <p:italic r:id="rId51"/>
      <p:boldItalic r:id="rId52"/>
    </p:embeddedFont>
    <p:embeddedFont>
      <p:font typeface="Libre Baskerville"/>
      <p:regular r:id="rId53"/>
      <p:bold r:id="rId54"/>
      <p:italic r:id="rId55"/>
    </p:embeddedFont>
    <p:embeddedFont>
      <p:font typeface="Cambria Math"/>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LibreFranklin-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ibreFranklin-italic.fntdata"/><Relationship Id="rId50" Type="http://schemas.openxmlformats.org/officeDocument/2006/relationships/font" Target="fonts/LibreFranklin-bold.fntdata"/><Relationship Id="rId53" Type="http://schemas.openxmlformats.org/officeDocument/2006/relationships/font" Target="fonts/LibreBaskerville-regular.fntdata"/><Relationship Id="rId52" Type="http://schemas.openxmlformats.org/officeDocument/2006/relationships/font" Target="fonts/LibreFranklin-boldItalic.fntdata"/><Relationship Id="rId11" Type="http://schemas.openxmlformats.org/officeDocument/2006/relationships/slide" Target="slides/slide6.xml"/><Relationship Id="rId55" Type="http://schemas.openxmlformats.org/officeDocument/2006/relationships/font" Target="fonts/LibreBaskerville-italic.fntdata"/><Relationship Id="rId10" Type="http://schemas.openxmlformats.org/officeDocument/2006/relationships/slide" Target="slides/slide5.xml"/><Relationship Id="rId54" Type="http://schemas.openxmlformats.org/officeDocument/2006/relationships/font" Target="fonts/LibreBaskerville-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CambriaMath-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3" name="Google Shape;10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 name="Google Shape;11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 name="Google Shape;28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7" name="Google Shape;30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7" name="Google Shape;33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9" name="Google Shape;34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8" name="Google Shape;37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 name="Google Shape;12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 name="Google Shape;38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8" name="Google Shape;39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2" name="Google Shape;42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0" name="Google Shape;44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0" name="Google Shape;45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 name="Google Shape;13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9" name="Google Shape;48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8" name="Google Shape;49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7" name="Google Shape;50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5" name="Google Shape;51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Disturbance produces Motion</a:t>
            </a:r>
            <a:endParaRPr/>
          </a:p>
          <a:p>
            <a:pPr indent="0" lvl="0" marL="0" rtl="0" algn="l">
              <a:spcBef>
                <a:spcPts val="360"/>
              </a:spcBef>
              <a:spcAft>
                <a:spcPts val="0"/>
              </a:spcAft>
              <a:buNone/>
            </a:pPr>
            <a:r>
              <a:rPr lang="en-US"/>
              <a:t>Motion produces Velocity in particles</a:t>
            </a:r>
            <a:endParaRPr/>
          </a:p>
          <a:p>
            <a:pPr indent="0" lvl="0" marL="0" rtl="0" algn="l">
              <a:spcBef>
                <a:spcPts val="360"/>
              </a:spcBef>
              <a:spcAft>
                <a:spcPts val="0"/>
              </a:spcAft>
              <a:buNone/>
            </a:pPr>
            <a:r>
              <a:rPr lang="en-US"/>
              <a:t>Velocity creates Energy</a:t>
            </a:r>
            <a:endParaRPr/>
          </a:p>
          <a:p>
            <a:pPr indent="0" lvl="0" marL="0" rtl="0" algn="l">
              <a:spcBef>
                <a:spcPts val="360"/>
              </a:spcBef>
              <a:spcAft>
                <a:spcPts val="0"/>
              </a:spcAft>
              <a:buNone/>
            </a:pPr>
            <a:r>
              <a:rPr lang="en-US"/>
              <a:t>During the energy travels the particles of medium made a pattern that pattern is called Wave</a:t>
            </a:r>
            <a:endParaRPr/>
          </a:p>
          <a:p>
            <a:pPr indent="0" lvl="0" marL="0" rtl="0" algn="l">
              <a:spcBef>
                <a:spcPts val="360"/>
              </a:spcBef>
              <a:spcAft>
                <a:spcPts val="0"/>
              </a:spcAft>
              <a:buNone/>
            </a:pPr>
            <a:r>
              <a:t/>
            </a:r>
            <a:endParaRPr/>
          </a:p>
        </p:txBody>
      </p:sp>
      <p:sp>
        <p:nvSpPr>
          <p:cNvPr id="141" name="Google Shape;14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 name="Google Shape;14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rotWithShape="1">
          <a:blip r:embed="rId2">
            <a:alphaModFix/>
          </a:blip>
          <a:tile algn="tl" flip="none" tx="0" sx="55000" ty="0" sy="55000"/>
        </a:blipFill>
      </p:bgPr>
    </p:bg>
    <p:spTree>
      <p:nvGrpSpPr>
        <p:cNvPr id="17" name="Shape 17"/>
        <p:cNvGrpSpPr/>
        <p:nvPr/>
      </p:nvGrpSpPr>
      <p:grpSpPr>
        <a:xfrm>
          <a:off x="0" y="0"/>
          <a:ext cx="0" cy="0"/>
          <a:chOff x="0" y="0"/>
          <a:chExt cx="0" cy="0"/>
        </a:xfrm>
      </p:grpSpPr>
      <p:sp>
        <p:nvSpPr>
          <p:cNvPr id="18" name="Google Shape;18;p2"/>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9" name="Google Shape;19;p2"/>
          <p:cNvSpPr/>
          <p:nvPr/>
        </p:nvSpPr>
        <p:spPr>
          <a:xfrm>
            <a:off x="65088" y="69850"/>
            <a:ext cx="9013825" cy="6691313"/>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0" name="Google Shape;20;p2"/>
          <p:cNvSpPr/>
          <p:nvPr/>
        </p:nvSpPr>
        <p:spPr>
          <a:xfrm>
            <a:off x="63500" y="1449388"/>
            <a:ext cx="9020175" cy="15271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1" name="Google Shape;21;p2"/>
          <p:cNvSpPr/>
          <p:nvPr/>
        </p:nvSpPr>
        <p:spPr>
          <a:xfrm>
            <a:off x="63500" y="1397000"/>
            <a:ext cx="9020175" cy="12065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2" name="Google Shape;22;p2"/>
          <p:cNvSpPr/>
          <p:nvPr/>
        </p:nvSpPr>
        <p:spPr>
          <a:xfrm>
            <a:off x="63500" y="2976563"/>
            <a:ext cx="9020175" cy="1111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3" name="Google Shape;23;p2"/>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Autofit/>
          </a:bodyPr>
          <a:lstStyle>
            <a:lvl1pPr lvl="0" algn="ctr">
              <a:spcBef>
                <a:spcPts val="575"/>
              </a:spcBef>
              <a:spcAft>
                <a:spcPts val="0"/>
              </a:spcAft>
              <a:buSzPts val="2210"/>
              <a:buNone/>
              <a:defRPr sz="2600">
                <a:solidFill>
                  <a:schemeClr val="dk2"/>
                </a:solidFill>
              </a:defRPr>
            </a:lvl1pPr>
            <a:lvl2pPr lvl="1" algn="ctr">
              <a:spcBef>
                <a:spcPts val="375"/>
              </a:spcBef>
              <a:spcAft>
                <a:spcPts val="0"/>
              </a:spcAft>
              <a:buSzPts val="1530"/>
              <a:buNone/>
              <a:defRPr/>
            </a:lvl2pPr>
            <a:lvl3pPr lvl="2" algn="ctr">
              <a:spcBef>
                <a:spcPts val="375"/>
              </a:spcBef>
              <a:spcAft>
                <a:spcPts val="0"/>
              </a:spcAft>
              <a:buSzPts val="1530"/>
              <a:buNone/>
              <a:defRPr/>
            </a:lvl3pPr>
            <a:lvl4pPr lvl="3" algn="ctr">
              <a:spcBef>
                <a:spcPts val="375"/>
              </a:spcBef>
              <a:spcAft>
                <a:spcPts val="0"/>
              </a:spcAft>
              <a:buSzPts val="1440"/>
              <a:buNone/>
              <a:defRPr/>
            </a:lvl4pPr>
            <a:lvl5pPr lvl="4" algn="ctr">
              <a:spcBef>
                <a:spcPts val="375"/>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24" name="Google Shape;24;p2"/>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 name="Shape 89"/>
        <p:cNvGrpSpPr/>
        <p:nvPr/>
      </p:nvGrpSpPr>
      <p:grpSpPr>
        <a:xfrm>
          <a:off x="0" y="0"/>
          <a:ext cx="0" cy="0"/>
          <a:chOff x="0" y="0"/>
          <a:chExt cx="0" cy="0"/>
        </a:xfrm>
      </p:grpSpPr>
      <p:sp>
        <p:nvSpPr>
          <p:cNvPr id="90" name="Google Shape;90;p1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92" name="Google Shape;92;p1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5" name="Shape 95"/>
        <p:cNvGrpSpPr/>
        <p:nvPr/>
      </p:nvGrpSpPr>
      <p:grpSpPr>
        <a:xfrm>
          <a:off x="0" y="0"/>
          <a:ext cx="0" cy="0"/>
          <a:chOff x="0" y="0"/>
          <a:chExt cx="0" cy="0"/>
        </a:xfrm>
      </p:grpSpPr>
      <p:sp>
        <p:nvSpPr>
          <p:cNvPr id="96" name="Google Shape;96;p12"/>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98" name="Google Shape;98;p1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31" name="Google Shape;31;p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55000" ty="0" sy="55000"/>
        </a:blipFill>
      </p:bgPr>
    </p:bg>
    <p:spTree>
      <p:nvGrpSpPr>
        <p:cNvPr id="38" name="Shape 38"/>
        <p:cNvGrpSpPr/>
        <p:nvPr/>
      </p:nvGrpSpPr>
      <p:grpSpPr>
        <a:xfrm>
          <a:off x="0" y="0"/>
          <a:ext cx="0" cy="0"/>
          <a:chOff x="0" y="0"/>
          <a:chExt cx="0" cy="0"/>
        </a:xfrm>
      </p:grpSpPr>
      <p:sp>
        <p:nvSpPr>
          <p:cNvPr id="39" name="Google Shape;39;p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 name="Google Shape;40;p5"/>
          <p:cNvSpPr/>
          <p:nvPr/>
        </p:nvSpPr>
        <p:spPr>
          <a:xfrm>
            <a:off x="65313" y="69755"/>
            <a:ext cx="9013372" cy="669220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1" name="Google Shape;41;p5"/>
          <p:cNvSpPr/>
          <p:nvPr/>
        </p:nvSpPr>
        <p:spPr>
          <a:xfrm flipH="1" rot="10800000">
            <a:off x="69850" y="2376488"/>
            <a:ext cx="901382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 name="Google Shape;42;p5"/>
          <p:cNvSpPr/>
          <p:nvPr/>
        </p:nvSpPr>
        <p:spPr>
          <a:xfrm>
            <a:off x="69850" y="2341563"/>
            <a:ext cx="901382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 name="Google Shape;43;p5"/>
          <p:cNvSpPr/>
          <p:nvPr/>
        </p:nvSpPr>
        <p:spPr>
          <a:xfrm>
            <a:off x="68263" y="2468563"/>
            <a:ext cx="9015412" cy="460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4" name="Google Shape;44;p5"/>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2040"/>
              <a:buNone/>
              <a:defRPr sz="2400">
                <a:solidFill>
                  <a:srgbClr val="888888"/>
                </a:solidFill>
              </a:defRPr>
            </a:lvl1pPr>
            <a:lvl2pPr indent="-228600" lvl="1" marL="914400" algn="l">
              <a:spcBef>
                <a:spcPts val="375"/>
              </a:spcBef>
              <a:spcAft>
                <a:spcPts val="0"/>
              </a:spcAft>
              <a:buSzPts val="1530"/>
              <a:buNone/>
              <a:defRPr sz="1800">
                <a:solidFill>
                  <a:srgbClr val="888888"/>
                </a:solidFill>
              </a:defRPr>
            </a:lvl2pPr>
            <a:lvl3pPr indent="-228600" lvl="2" marL="1371600" algn="l">
              <a:spcBef>
                <a:spcPts val="375"/>
              </a:spcBef>
              <a:spcAft>
                <a:spcPts val="0"/>
              </a:spcAft>
              <a:buSzPts val="1360"/>
              <a:buNone/>
              <a:defRPr sz="1600">
                <a:solidFill>
                  <a:srgbClr val="888888"/>
                </a:solidFill>
              </a:defRPr>
            </a:lvl3pPr>
            <a:lvl4pPr indent="-228600" lvl="3" marL="1828800" algn="l">
              <a:spcBef>
                <a:spcPts val="375"/>
              </a:spcBef>
              <a:spcAft>
                <a:spcPts val="0"/>
              </a:spcAft>
              <a:buSzPts val="1120"/>
              <a:buNone/>
              <a:defRPr sz="1400">
                <a:solidFill>
                  <a:srgbClr val="888888"/>
                </a:solidFill>
              </a:defRPr>
            </a:lvl4pPr>
            <a:lvl5pPr indent="-228600" lvl="4" marL="2286000" algn="l">
              <a:spcBef>
                <a:spcPts val="375"/>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46" name="Google Shape;46;p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6"/>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2" name="Google Shape;52;p6"/>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3" name="Google Shape;53;p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7"/>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9" name="Google Shape;59;p7"/>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75"/>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5"/>
              </a:spcBef>
              <a:spcAft>
                <a:spcPts val="0"/>
              </a:spcAft>
              <a:buSzPts val="1700"/>
              <a:buNone/>
              <a:defRPr b="1" sz="2000"/>
            </a:lvl2pPr>
            <a:lvl3pPr indent="-228600" lvl="2" marL="1371600" algn="l">
              <a:spcBef>
                <a:spcPts val="375"/>
              </a:spcBef>
              <a:spcAft>
                <a:spcPts val="0"/>
              </a:spcAft>
              <a:buSzPts val="1530"/>
              <a:buNone/>
              <a:defRPr b="1" sz="1800"/>
            </a:lvl3pPr>
            <a:lvl4pPr indent="-228600" lvl="3" marL="1828800" algn="l">
              <a:spcBef>
                <a:spcPts val="375"/>
              </a:spcBef>
              <a:spcAft>
                <a:spcPts val="0"/>
              </a:spcAft>
              <a:buSzPts val="1280"/>
              <a:buNone/>
              <a:defRPr b="1" sz="1600"/>
            </a:lvl4pPr>
            <a:lvl5pPr indent="-228600" lvl="4" marL="2286000" algn="l">
              <a:spcBef>
                <a:spcPts val="375"/>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60" name="Google Shape;60;p7"/>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61" name="Google Shape;61;p7"/>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62" name="Google Shape;62;p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8"/>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9"/>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 name="Google Shape;72;p9"/>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 name="Google Shape;73;p9"/>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9"/>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530"/>
              <a:buNone/>
              <a:defRPr sz="1800"/>
            </a:lvl1pPr>
            <a:lvl2pPr indent="-228600" lvl="1" marL="914400" algn="l">
              <a:spcBef>
                <a:spcPts val="375"/>
              </a:spcBef>
              <a:spcAft>
                <a:spcPts val="0"/>
              </a:spcAft>
              <a:buSzPts val="1020"/>
              <a:buNone/>
              <a:defRPr sz="1200"/>
            </a:lvl2pPr>
            <a:lvl3pPr indent="-228600" lvl="2" marL="1371600" algn="l">
              <a:spcBef>
                <a:spcPts val="375"/>
              </a:spcBef>
              <a:spcAft>
                <a:spcPts val="0"/>
              </a:spcAft>
              <a:buSzPts val="850"/>
              <a:buNone/>
              <a:defRPr sz="1000"/>
            </a:lvl3pPr>
            <a:lvl4pPr indent="-228600" lvl="3" marL="1828800" algn="l">
              <a:spcBef>
                <a:spcPts val="375"/>
              </a:spcBef>
              <a:spcAft>
                <a:spcPts val="0"/>
              </a:spcAft>
              <a:buSzPts val="720"/>
              <a:buNone/>
              <a:defRPr sz="900"/>
            </a:lvl4pPr>
            <a:lvl5pPr indent="-228600" lvl="4" marL="2286000" algn="l">
              <a:spcBef>
                <a:spcPts val="375"/>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75" name="Google Shape;75;p9"/>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75"/>
              </a:spcBef>
              <a:spcAft>
                <a:spcPts val="0"/>
              </a:spcAft>
              <a:buSzPts val="1530"/>
              <a:buChar char="⚫"/>
              <a:defRPr/>
            </a:lvl1pPr>
            <a:lvl2pPr indent="-325755" lvl="1" marL="914400" algn="l">
              <a:spcBef>
                <a:spcPts val="375"/>
              </a:spcBef>
              <a:spcAft>
                <a:spcPts val="0"/>
              </a:spcAft>
              <a:buSzPts val="1530"/>
              <a:buChar char="⚫"/>
              <a:defRPr/>
            </a:lvl2pPr>
            <a:lvl3pPr indent="-325755" lvl="2" marL="1371600" algn="l">
              <a:spcBef>
                <a:spcPts val="375"/>
              </a:spcBef>
              <a:spcAft>
                <a:spcPts val="0"/>
              </a:spcAft>
              <a:buSzPts val="1530"/>
              <a:buChar char="⚫"/>
              <a:defRPr/>
            </a:lvl3pPr>
            <a:lvl4pPr indent="-320039" lvl="3" marL="1828800" algn="l">
              <a:spcBef>
                <a:spcPts val="375"/>
              </a:spcBef>
              <a:spcAft>
                <a:spcPts val="0"/>
              </a:spcAft>
              <a:buSzPts val="1440"/>
              <a:buChar char="⚫"/>
              <a:defRPr/>
            </a:lvl4pPr>
            <a:lvl5pPr indent="-342900" lvl="4" marL="2286000" algn="l">
              <a:spcBef>
                <a:spcPts val="375"/>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76" name="Google Shape;76;p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10"/>
          <p:cNvSpPr/>
          <p:nvPr/>
        </p:nvSpPr>
        <p:spPr>
          <a:xfrm flipH="1" rot="10800000">
            <a:off x="68263" y="4683125"/>
            <a:ext cx="9007475" cy="920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1" name="Google Shape;81;p10"/>
          <p:cNvSpPr/>
          <p:nvPr/>
        </p:nvSpPr>
        <p:spPr>
          <a:xfrm>
            <a:off x="68263" y="4649788"/>
            <a:ext cx="9007475" cy="46037"/>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2" name="Google Shape;82;p10"/>
          <p:cNvSpPr/>
          <p:nvPr/>
        </p:nvSpPr>
        <p:spPr>
          <a:xfrm>
            <a:off x="68263" y="4773613"/>
            <a:ext cx="9007475" cy="4762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3" name="Google Shape;83;p10"/>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75"/>
              </a:spcBef>
              <a:spcAft>
                <a:spcPts val="0"/>
              </a:spcAft>
              <a:buSzPts val="1360"/>
              <a:buFont typeface="Libre Baskerville"/>
              <a:buNone/>
              <a:defRPr sz="1600"/>
            </a:lvl1pPr>
            <a:lvl2pPr indent="-293369" lvl="1" marL="914400" algn="l">
              <a:spcBef>
                <a:spcPts val="375"/>
              </a:spcBef>
              <a:spcAft>
                <a:spcPts val="0"/>
              </a:spcAft>
              <a:buSzPts val="1020"/>
              <a:buChar char="⚫"/>
              <a:defRPr sz="1200"/>
            </a:lvl2pPr>
            <a:lvl3pPr indent="-282575" lvl="2" marL="1371600" algn="l">
              <a:spcBef>
                <a:spcPts val="375"/>
              </a:spcBef>
              <a:spcAft>
                <a:spcPts val="0"/>
              </a:spcAft>
              <a:buSzPts val="850"/>
              <a:buChar char="⚫"/>
              <a:defRPr sz="1000"/>
            </a:lvl3pPr>
            <a:lvl4pPr indent="-274319" lvl="3" marL="1828800" algn="l">
              <a:spcBef>
                <a:spcPts val="375"/>
              </a:spcBef>
              <a:spcAft>
                <a:spcPts val="0"/>
              </a:spcAft>
              <a:buSzPts val="720"/>
              <a:buChar char="⚫"/>
              <a:defRPr sz="900"/>
            </a:lvl4pPr>
            <a:lvl5pPr indent="-285750" lvl="4" marL="2286000" algn="l">
              <a:spcBef>
                <a:spcPts val="375"/>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5" name="Google Shape;85;p10"/>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
        <p:nvSpPr>
          <p:cNvPr id="86" name="Google Shape;86;p1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
          <p:cNvSpPr/>
          <p:nvPr>
            <p:ph idx="12" type="sldNum"/>
          </p:nvPr>
        </p:nvSpPr>
        <p:spPr>
          <a:xfrm>
            <a:off x="146050" y="6208713"/>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spcAft>
                <a:spcPts val="0"/>
              </a:spcAft>
              <a:buNone/>
              <a:defRPr sz="1400">
                <a:solidFill>
                  <a:srgbClr val="FFFFFF"/>
                </a:solidFill>
                <a:latin typeface="Libre Franklin"/>
                <a:ea typeface="Libre Franklin"/>
                <a:cs typeface="Libre Franklin"/>
                <a:sym typeface="Libre Franklin"/>
              </a:defRPr>
            </a:lvl1pPr>
            <a:lvl2pPr indent="0" lvl="1" marL="0" marR="0" algn="ctr">
              <a:spcBef>
                <a:spcPts val="0"/>
              </a:spcBef>
              <a:spcAft>
                <a:spcPts val="0"/>
              </a:spcAft>
              <a:buNone/>
              <a:defRPr sz="1400">
                <a:solidFill>
                  <a:srgbClr val="FFFFFF"/>
                </a:solidFill>
                <a:latin typeface="Libre Franklin"/>
                <a:ea typeface="Libre Franklin"/>
                <a:cs typeface="Libre Franklin"/>
                <a:sym typeface="Libre Franklin"/>
              </a:defRPr>
            </a:lvl2pPr>
            <a:lvl3pPr indent="0" lvl="2" marL="0" marR="0" algn="ctr">
              <a:spcBef>
                <a:spcPts val="0"/>
              </a:spcBef>
              <a:spcAft>
                <a:spcPts val="0"/>
              </a:spcAft>
              <a:buNone/>
              <a:defRPr sz="1400">
                <a:solidFill>
                  <a:srgbClr val="FFFFFF"/>
                </a:solidFill>
                <a:latin typeface="Libre Franklin"/>
                <a:ea typeface="Libre Franklin"/>
                <a:cs typeface="Libre Franklin"/>
                <a:sym typeface="Libre Franklin"/>
              </a:defRPr>
            </a:lvl3pPr>
            <a:lvl4pPr indent="0" lvl="3" marL="0" marR="0" algn="ctr">
              <a:spcBef>
                <a:spcPts val="0"/>
              </a:spcBef>
              <a:spcAft>
                <a:spcPts val="0"/>
              </a:spcAft>
              <a:buNone/>
              <a:defRPr sz="1400">
                <a:solidFill>
                  <a:srgbClr val="FFFFFF"/>
                </a:solidFill>
                <a:latin typeface="Libre Franklin"/>
                <a:ea typeface="Libre Franklin"/>
                <a:cs typeface="Libre Franklin"/>
                <a:sym typeface="Libre Franklin"/>
              </a:defRPr>
            </a:lvl4pPr>
            <a:lvl5pPr indent="0" lvl="4" marL="0" marR="0" algn="ctr">
              <a:spcBef>
                <a:spcPts val="0"/>
              </a:spcBef>
              <a:spcAft>
                <a:spcPts val="0"/>
              </a:spcAft>
              <a:buNone/>
              <a:defRPr sz="1400">
                <a:solidFill>
                  <a:srgbClr val="FFFFFF"/>
                </a:solidFill>
                <a:latin typeface="Libre Franklin"/>
                <a:ea typeface="Libre Franklin"/>
                <a:cs typeface="Libre Franklin"/>
                <a:sym typeface="Libre Franklin"/>
              </a:defRPr>
            </a:lvl5pPr>
            <a:lvl6pPr indent="0" lvl="5" marL="0" marR="0" algn="ctr">
              <a:spcBef>
                <a:spcPts val="0"/>
              </a:spcBef>
              <a:spcAft>
                <a:spcPts val="0"/>
              </a:spcAft>
              <a:buNone/>
              <a:defRPr sz="1400">
                <a:solidFill>
                  <a:srgbClr val="FFFFFF"/>
                </a:solidFill>
                <a:latin typeface="Libre Franklin"/>
                <a:ea typeface="Libre Franklin"/>
                <a:cs typeface="Libre Franklin"/>
                <a:sym typeface="Libre Franklin"/>
              </a:defRPr>
            </a:lvl6pPr>
            <a:lvl7pPr indent="0" lvl="6" marL="0" marR="0" algn="ctr">
              <a:spcBef>
                <a:spcPts val="0"/>
              </a:spcBef>
              <a:spcAft>
                <a:spcPts val="0"/>
              </a:spcAft>
              <a:buNone/>
              <a:defRPr sz="1400">
                <a:solidFill>
                  <a:srgbClr val="FFFFFF"/>
                </a:solidFill>
                <a:latin typeface="Libre Franklin"/>
                <a:ea typeface="Libre Franklin"/>
                <a:cs typeface="Libre Franklin"/>
                <a:sym typeface="Libre Franklin"/>
              </a:defRPr>
            </a:lvl7pPr>
            <a:lvl8pPr indent="0" lvl="7" marL="0" marR="0" algn="ctr">
              <a:spcBef>
                <a:spcPts val="0"/>
              </a:spcBef>
              <a:spcAft>
                <a:spcPts val="0"/>
              </a:spcAft>
              <a:buNone/>
              <a:defRPr sz="1400">
                <a:solidFill>
                  <a:srgbClr val="FFFFFF"/>
                </a:solidFill>
                <a:latin typeface="Libre Franklin"/>
                <a:ea typeface="Libre Franklin"/>
                <a:cs typeface="Libre Franklin"/>
                <a:sym typeface="Libre Franklin"/>
              </a:defRPr>
            </a:lvl8pPr>
            <a:lvl9pPr indent="0" lvl="8" marL="0" marR="0" algn="ctr">
              <a:spcBef>
                <a:spcPts val="0"/>
              </a:spcBef>
              <a:spcAft>
                <a:spcPts val="0"/>
              </a:spcAft>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1" name="Google Shape;11;p1"/>
          <p:cNvSpPr/>
          <p:nvPr/>
        </p:nvSpPr>
        <p:spPr>
          <a:xfrm>
            <a:off x="63500" y="69850"/>
            <a:ext cx="9013825" cy="6692900"/>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2" name="Google Shape;12;p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2pPr>
            <a:lvl3pPr lvl="2"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3pPr>
            <a:lvl4pPr lvl="3"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4pPr>
            <a:lvl5pPr lvl="4"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5pPr>
            <a:lvl6pPr lvl="5"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6pPr>
            <a:lvl7pPr lvl="6"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7pPr>
            <a:lvl8pPr lvl="7"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8pPr>
            <a:lvl9pPr lvl="8" marR="0" rtl="0" algn="l">
              <a:spcBef>
                <a:spcPts val="0"/>
              </a:spcBef>
              <a:spcAft>
                <a:spcPts val="0"/>
              </a:spcAft>
              <a:buSzPts val="1400"/>
              <a:buNone/>
              <a:defRPr b="0" i="0" sz="4000" u="none" cap="none" strike="noStrike">
                <a:solidFill>
                  <a:schemeClr val="dk2"/>
                </a:solidFill>
                <a:latin typeface="Libre Franklin"/>
                <a:ea typeface="Libre Franklin"/>
                <a:cs typeface="Libre Franklin"/>
                <a:sym typeface="Libre Franklin"/>
              </a:defRPr>
            </a:lvl9pPr>
          </a:lstStyle>
          <a:p/>
        </p:txBody>
      </p:sp>
      <p:sp>
        <p:nvSpPr>
          <p:cNvPr id="13" name="Google Shape;13;p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75"/>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5"/>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5"/>
              </a:spcBef>
              <a:spcAft>
                <a:spcPts val="0"/>
              </a:spcAft>
              <a:buClr>
                <a:srgbClr val="E6B1AB"/>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5"/>
              </a:spcBef>
              <a:spcAft>
                <a:spcPts val="0"/>
              </a:spcAft>
              <a:buClr>
                <a:srgbClr val="A28E6A"/>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5"/>
              </a:spcBef>
              <a:spcAft>
                <a:spcPts val="0"/>
              </a:spcAft>
              <a:buClr>
                <a:srgbClr val="A28E6A"/>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 name="Google Shape;14;p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1pPr>
            <a:lvl2pPr indent="0" lvl="1"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2pPr>
            <a:lvl3pPr indent="0" lvl="2"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3pPr>
            <a:lvl4pPr indent="0" lvl="3"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4pPr>
            <a:lvl5pPr indent="0" lvl="4"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5pPr>
            <a:lvl6pPr indent="0" lvl="5"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6pPr>
            <a:lvl7pPr indent="0" lvl="6"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7pPr>
            <a:lvl8pPr indent="0" lvl="7"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8pPr>
            <a:lvl9pPr indent="0" lvl="8" marL="0" marR="0" rtl="0" algn="ctr">
              <a:spcBef>
                <a:spcPts val="0"/>
              </a:spcBef>
              <a:spcAft>
                <a:spcPts val="0"/>
              </a:spcAft>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gif"/><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29.png"/><Relationship Id="rId7"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3"/>
          <p:cNvSpPr txBox="1"/>
          <p:nvPr>
            <p:ph idx="1" type="subTitle"/>
          </p:nvPr>
        </p:nvSpPr>
        <p:spPr>
          <a:xfrm>
            <a:off x="1295400" y="3200400"/>
            <a:ext cx="6400800" cy="1066800"/>
          </a:xfrm>
          <a:prstGeom prst="rect">
            <a:avLst/>
          </a:prstGeom>
          <a:noFill/>
          <a:ln>
            <a:noFill/>
          </a:ln>
        </p:spPr>
        <p:txBody>
          <a:bodyPr anchorCtr="0" anchor="t" bIns="45700" lIns="91425" spcFirstLastPara="1" rIns="91425" wrap="square" tIns="45700">
            <a:noAutofit/>
          </a:bodyPr>
          <a:lstStyle/>
          <a:p>
            <a:pPr indent="0" lvl="0" marL="114300" rtl="0" algn="ctr">
              <a:lnSpc>
                <a:spcPct val="200000"/>
              </a:lnSpc>
              <a:spcBef>
                <a:spcPts val="0"/>
              </a:spcBef>
              <a:spcAft>
                <a:spcPts val="0"/>
              </a:spcAft>
              <a:buClr>
                <a:srgbClr val="A9A57C"/>
              </a:buClr>
              <a:buSzPts val="2800"/>
              <a:buNone/>
            </a:pPr>
            <a:r>
              <a:rPr b="1" lang="en-US" sz="2800">
                <a:solidFill>
                  <a:schemeClr val="dk1"/>
                </a:solidFill>
                <a:latin typeface="Cambria"/>
                <a:ea typeface="Cambria"/>
                <a:cs typeface="Cambria"/>
                <a:sym typeface="Cambria"/>
              </a:rPr>
              <a:t>Course Title : </a:t>
            </a:r>
            <a:r>
              <a:rPr lang="en-US" sz="2800">
                <a:solidFill>
                  <a:schemeClr val="dk1"/>
                </a:solidFill>
                <a:latin typeface="Cambria"/>
                <a:ea typeface="Cambria"/>
                <a:cs typeface="Cambria"/>
                <a:sym typeface="Cambria"/>
              </a:rPr>
              <a:t>Applied Physics </a:t>
            </a:r>
            <a:endParaRPr/>
          </a:p>
          <a:p>
            <a:pPr indent="0" lvl="0" marL="114300" rtl="0" algn="ctr">
              <a:lnSpc>
                <a:spcPct val="200000"/>
              </a:lnSpc>
              <a:spcBef>
                <a:spcPts val="560"/>
              </a:spcBef>
              <a:spcAft>
                <a:spcPts val="0"/>
              </a:spcAft>
              <a:buClr>
                <a:srgbClr val="A9A57C"/>
              </a:buClr>
              <a:buSzPts val="2800"/>
              <a:buNone/>
            </a:pPr>
            <a:r>
              <a:rPr b="1" lang="en-US" sz="2800">
                <a:solidFill>
                  <a:schemeClr val="dk1"/>
                </a:solidFill>
                <a:latin typeface="Cambria"/>
                <a:ea typeface="Cambria"/>
                <a:cs typeface="Cambria"/>
                <a:sym typeface="Cambria"/>
              </a:rPr>
              <a:t>Instructor:</a:t>
            </a:r>
            <a:r>
              <a:rPr lang="en-US" sz="2800">
                <a:solidFill>
                  <a:schemeClr val="dk1"/>
                </a:solidFill>
                <a:latin typeface="Cambria"/>
                <a:ea typeface="Cambria"/>
                <a:cs typeface="Cambria"/>
                <a:sym typeface="Cambria"/>
              </a:rPr>
              <a:t> Engr. Muhammad Ahsan Khan</a:t>
            </a:r>
            <a:endParaRPr/>
          </a:p>
          <a:p>
            <a:pPr indent="0" lvl="0" marL="114300" rtl="0" algn="ctr">
              <a:lnSpc>
                <a:spcPct val="200000"/>
              </a:lnSpc>
              <a:spcBef>
                <a:spcPts val="560"/>
              </a:spcBef>
              <a:spcAft>
                <a:spcPts val="0"/>
              </a:spcAft>
              <a:buClr>
                <a:srgbClr val="A9A57C"/>
              </a:buClr>
              <a:buSzPts val="2800"/>
              <a:buNone/>
            </a:pPr>
            <a:r>
              <a:rPr b="1" lang="en-US" sz="2800">
                <a:solidFill>
                  <a:schemeClr val="dk1"/>
                </a:solidFill>
                <a:latin typeface="Cambria"/>
                <a:ea typeface="Cambria"/>
                <a:cs typeface="Cambria"/>
                <a:sym typeface="Cambria"/>
              </a:rPr>
              <a:t>Summer Semester 2023</a:t>
            </a:r>
            <a:endParaRPr b="1" sz="2800">
              <a:solidFill>
                <a:schemeClr val="dk1"/>
              </a:solidFill>
              <a:latin typeface="Cambria"/>
              <a:ea typeface="Cambria"/>
              <a:cs typeface="Cambria"/>
              <a:sym typeface="Cambria"/>
            </a:endParaRPr>
          </a:p>
          <a:p>
            <a:pPr indent="0" lvl="0" marL="114300" rtl="0" algn="ctr">
              <a:lnSpc>
                <a:spcPct val="200000"/>
              </a:lnSpc>
              <a:spcBef>
                <a:spcPts val="480"/>
              </a:spcBef>
              <a:spcAft>
                <a:spcPts val="0"/>
              </a:spcAft>
              <a:buClr>
                <a:srgbClr val="A9A57C"/>
              </a:buClr>
              <a:buSzPts val="2400"/>
              <a:buNone/>
            </a:pPr>
            <a:r>
              <a:t/>
            </a:r>
            <a:endParaRPr sz="2400">
              <a:solidFill>
                <a:schemeClr val="dk1"/>
              </a:solidFill>
              <a:latin typeface="Cambria"/>
              <a:ea typeface="Cambria"/>
              <a:cs typeface="Cambria"/>
              <a:sym typeface="Cambria"/>
            </a:endParaRPr>
          </a:p>
          <a:p>
            <a:pPr indent="0" lvl="0" marL="0" rtl="0" algn="ctr">
              <a:spcBef>
                <a:spcPts val="575"/>
              </a:spcBef>
              <a:spcAft>
                <a:spcPts val="0"/>
              </a:spcAft>
              <a:buSzPts val="2380"/>
              <a:buFont typeface="Arial"/>
              <a:buNone/>
            </a:pPr>
            <a:r>
              <a:t/>
            </a:r>
            <a:endParaRPr b="1" sz="2800"/>
          </a:p>
          <a:p>
            <a:pPr indent="0" lvl="0" marL="0" rtl="0" algn="ctr">
              <a:spcBef>
                <a:spcPts val="575"/>
              </a:spcBef>
              <a:spcAft>
                <a:spcPts val="0"/>
              </a:spcAft>
              <a:buSzPts val="2380"/>
              <a:buFont typeface="Arial"/>
              <a:buNone/>
            </a:pPr>
            <a:r>
              <a:t/>
            </a:r>
            <a:endParaRPr b="1" sz="2800"/>
          </a:p>
        </p:txBody>
      </p:sp>
      <p:sp>
        <p:nvSpPr>
          <p:cNvPr id="107" name="Google Shape;107;p13"/>
          <p:cNvSpPr txBox="1"/>
          <p:nvPr>
            <p:ph type="ctrTitle"/>
          </p:nvPr>
        </p:nvSpPr>
        <p:spPr>
          <a:xfrm>
            <a:off x="457200" y="1506539"/>
            <a:ext cx="8229600" cy="1008062"/>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None/>
            </a:pPr>
            <a:r>
              <a:rPr i="1" lang="en-US">
                <a:latin typeface="Times New Roman"/>
                <a:ea typeface="Times New Roman"/>
                <a:cs typeface="Times New Roman"/>
                <a:sym typeface="Times New Roman"/>
              </a:rPr>
              <a:t>School of Computer Science</a:t>
            </a:r>
            <a:endParaRPr i="1">
              <a:latin typeface="Times New Roman"/>
              <a:ea typeface="Times New Roman"/>
              <a:cs typeface="Times New Roman"/>
              <a:sym typeface="Times New Roman"/>
            </a:endParaRPr>
          </a:p>
        </p:txBody>
      </p:sp>
      <p:sp>
        <p:nvSpPr>
          <p:cNvPr id="108" name="Google Shape;108;p13"/>
          <p:cNvSpPr txBox="1"/>
          <p:nvPr/>
        </p:nvSpPr>
        <p:spPr>
          <a:xfrm>
            <a:off x="381000" y="274638"/>
            <a:ext cx="8305800" cy="1143000"/>
          </a:xfrm>
          <a:prstGeom prst="rect">
            <a:avLst/>
          </a:prstGeom>
          <a:noFill/>
          <a:ln>
            <a:noFill/>
          </a:ln>
        </p:spPr>
        <p:txBody>
          <a:bodyPr anchorCtr="0" anchor="ctr" bIns="91425" lIns="91425" spcFirstLastPara="1" rIns="91425" wrap="square" tIns="45700">
            <a:noAutofit/>
          </a:bodyPr>
          <a:lstStyle/>
          <a:p>
            <a:pPr indent="0" lvl="0" marL="114300" marR="0" rtl="0" algn="ctr">
              <a:spcBef>
                <a:spcPts val="0"/>
              </a:spcBef>
              <a:spcAft>
                <a:spcPts val="0"/>
              </a:spcAft>
              <a:buNone/>
            </a:pPr>
            <a:r>
              <a:rPr b="1" i="0" lang="en-US" sz="2800" u="none" cap="none" strike="noStrike">
                <a:solidFill>
                  <a:srgbClr val="000000"/>
                </a:solidFill>
                <a:latin typeface="Cambria"/>
                <a:ea typeface="Cambria"/>
                <a:cs typeface="Cambria"/>
                <a:sym typeface="Cambria"/>
              </a:rPr>
              <a:t>National University of Computer &amp; Emerging Sciences – FAST</a:t>
            </a:r>
            <a:endParaRPr b="0" i="0" sz="1800" u="none" cap="none" strike="noStrike">
              <a:solidFill>
                <a:srgbClr val="000000"/>
              </a:solidFill>
              <a:latin typeface="Arial"/>
              <a:ea typeface="Arial"/>
              <a:cs typeface="Arial"/>
              <a:sym typeface="Arial"/>
            </a:endParaRPr>
          </a:p>
        </p:txBody>
      </p:sp>
      <p:pic>
        <p:nvPicPr>
          <p:cNvPr id="109" name="Google Shape;109;p13"/>
          <p:cNvPicPr preferRelativeResize="0"/>
          <p:nvPr/>
        </p:nvPicPr>
        <p:blipFill rotWithShape="1">
          <a:blip r:embed="rId3">
            <a:alphaModFix/>
          </a:blip>
          <a:srcRect b="0" l="0" r="0" t="0"/>
          <a:stretch/>
        </p:blipFill>
        <p:spPr>
          <a:xfrm>
            <a:off x="304800" y="304800"/>
            <a:ext cx="838200" cy="838200"/>
          </a:xfrm>
          <a:prstGeom prst="rect">
            <a:avLst/>
          </a:prstGeom>
          <a:noFill/>
          <a:ln>
            <a:noFill/>
          </a:ln>
          <a:effectLst>
            <a:reflection blurRad="0" dir="5400000" dist="5000" endA="0" endPos="30000" kx="0" rotWithShape="0" algn="bl" stA="30000" stPos="0" sy="-100000" ky="0"/>
          </a:effectLst>
        </p:spPr>
      </p:pic>
      <p:sp>
        <p:nvSpPr>
          <p:cNvPr id="110" name="Google Shape;110;p13"/>
          <p:cNvSpPr txBox="1"/>
          <p:nvPr/>
        </p:nvSpPr>
        <p:spPr>
          <a:xfrm>
            <a:off x="5867400" y="2590800"/>
            <a:ext cx="30480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2400" u="none" cap="none" strike="noStrike">
                <a:solidFill>
                  <a:schemeClr val="lt1"/>
                </a:solidFill>
                <a:latin typeface="Cambria"/>
                <a:ea typeface="Cambria"/>
                <a:cs typeface="Cambria"/>
                <a:sym typeface="Cambria"/>
              </a:rPr>
              <a:t>Course Code : NS 1001</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Mechanical Waves</a:t>
            </a:r>
            <a:endParaRPr/>
          </a:p>
        </p:txBody>
      </p:sp>
      <p:sp>
        <p:nvSpPr>
          <p:cNvPr id="191" name="Google Shape;191;p2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lnSpcReduction="10000"/>
          </a:bodyPr>
          <a:lstStyle/>
          <a:p>
            <a:pPr indent="-273050" lvl="0" marL="273050" rtl="0" algn="l">
              <a:lnSpc>
                <a:spcPct val="150000"/>
              </a:lnSpc>
              <a:spcBef>
                <a:spcPts val="0"/>
              </a:spcBef>
              <a:spcAft>
                <a:spcPts val="0"/>
              </a:spcAft>
              <a:buSzPts val="2210"/>
              <a:buChar char="⚫"/>
            </a:pPr>
            <a:r>
              <a:rPr lang="en-US"/>
              <a:t>These waves are most familiar because we encounter</a:t>
            </a:r>
            <a:endParaRPr/>
          </a:p>
          <a:p>
            <a:pPr indent="0" lvl="0" marL="0" rtl="0" algn="l">
              <a:lnSpc>
                <a:spcPct val="150000"/>
              </a:lnSpc>
              <a:spcBef>
                <a:spcPts val="575"/>
              </a:spcBef>
              <a:spcAft>
                <a:spcPts val="0"/>
              </a:spcAft>
              <a:buSzPts val="2210"/>
              <a:buNone/>
            </a:pPr>
            <a:r>
              <a:rPr lang="en-US"/>
              <a:t>them almost constantly; common examples include water waves, sound waves. </a:t>
            </a:r>
            <a:endParaRPr/>
          </a:p>
          <a:p>
            <a:pPr indent="-273050" lvl="0" marL="273050" rtl="0" algn="l">
              <a:lnSpc>
                <a:spcPct val="150000"/>
              </a:lnSpc>
              <a:spcBef>
                <a:spcPts val="575"/>
              </a:spcBef>
              <a:spcAft>
                <a:spcPts val="0"/>
              </a:spcAft>
              <a:buSzPts val="2210"/>
              <a:buChar char="⚫"/>
            </a:pPr>
            <a:r>
              <a:rPr lang="en-US"/>
              <a:t>All these waves have </a:t>
            </a:r>
            <a:r>
              <a:rPr b="1" lang="en-US"/>
              <a:t>two central features</a:t>
            </a:r>
            <a:r>
              <a:rPr lang="en-US"/>
              <a:t>: </a:t>
            </a:r>
            <a:endParaRPr/>
          </a:p>
          <a:p>
            <a:pPr indent="-514350" lvl="0" marL="514350" rtl="0" algn="l">
              <a:lnSpc>
                <a:spcPct val="150000"/>
              </a:lnSpc>
              <a:spcBef>
                <a:spcPts val="575"/>
              </a:spcBef>
              <a:spcAft>
                <a:spcPts val="0"/>
              </a:spcAft>
              <a:buSzPts val="2210"/>
              <a:buFont typeface="Libre Franklin"/>
              <a:buAutoNum type="arabicPeriod"/>
            </a:pPr>
            <a:r>
              <a:rPr lang="en-US"/>
              <a:t>They are governed by Newton’s laws, </a:t>
            </a:r>
            <a:endParaRPr/>
          </a:p>
          <a:p>
            <a:pPr indent="-514350" lvl="0" marL="514350" rtl="0" algn="l">
              <a:lnSpc>
                <a:spcPct val="150000"/>
              </a:lnSpc>
              <a:spcBef>
                <a:spcPts val="575"/>
              </a:spcBef>
              <a:spcAft>
                <a:spcPts val="0"/>
              </a:spcAft>
              <a:buSzPts val="2210"/>
              <a:buFont typeface="Libre Franklin"/>
              <a:buAutoNum type="arabicPeriod"/>
            </a:pPr>
            <a:r>
              <a:rPr lang="en-US"/>
              <a:t>and they can exist only within a material medium,</a:t>
            </a:r>
            <a:endParaRPr/>
          </a:p>
          <a:p>
            <a:pPr indent="0" lvl="0" marL="0" rtl="0" algn="l">
              <a:lnSpc>
                <a:spcPct val="150000"/>
              </a:lnSpc>
              <a:spcBef>
                <a:spcPts val="575"/>
              </a:spcBef>
              <a:spcAft>
                <a:spcPts val="0"/>
              </a:spcAft>
              <a:buSzPts val="2210"/>
              <a:buNone/>
            </a:pPr>
            <a:r>
              <a:rPr lang="en-US"/>
              <a:t>Examples: water, air, and rock.</a:t>
            </a:r>
            <a:endParaRPr/>
          </a:p>
        </p:txBody>
      </p:sp>
      <p:sp>
        <p:nvSpPr>
          <p:cNvPr id="192" name="Google Shape;192;p2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193" name="Google Shape;193;p2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194" name="Google Shape;194;p2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603504" y="99770"/>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ELECTROMAGNETIC WAVES</a:t>
            </a:r>
            <a:endParaRPr/>
          </a:p>
        </p:txBody>
      </p:sp>
      <p:sp>
        <p:nvSpPr>
          <p:cNvPr id="200" name="Google Shape;200;p2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273050" lvl="0" marL="273050" rtl="0" algn="l">
              <a:lnSpc>
                <a:spcPct val="150000"/>
              </a:lnSpc>
              <a:spcBef>
                <a:spcPts val="0"/>
              </a:spcBef>
              <a:spcAft>
                <a:spcPts val="0"/>
              </a:spcAft>
              <a:buSzPts val="2210"/>
              <a:buChar char="⚫"/>
            </a:pPr>
            <a:r>
              <a:rPr lang="en-US"/>
              <a:t>The disturbance of Electric and Magnetic Field is transported.</a:t>
            </a:r>
            <a:endParaRPr/>
          </a:p>
          <a:p>
            <a:pPr indent="-273050" lvl="0" marL="273050" rtl="0" algn="l">
              <a:lnSpc>
                <a:spcPct val="150000"/>
              </a:lnSpc>
              <a:spcBef>
                <a:spcPts val="575"/>
              </a:spcBef>
              <a:spcAft>
                <a:spcPts val="0"/>
              </a:spcAft>
              <a:buSzPts val="2210"/>
              <a:buChar char="⚫"/>
            </a:pPr>
            <a:r>
              <a:rPr lang="en-US"/>
              <a:t>These waves require no material medium. </a:t>
            </a:r>
            <a:endParaRPr/>
          </a:p>
          <a:p>
            <a:pPr indent="-273050" lvl="0" marL="273050" rtl="0" algn="l">
              <a:lnSpc>
                <a:spcPct val="150000"/>
              </a:lnSpc>
              <a:spcBef>
                <a:spcPts val="575"/>
              </a:spcBef>
              <a:spcAft>
                <a:spcPts val="0"/>
              </a:spcAft>
              <a:buSzPts val="2210"/>
              <a:buChar char="⚫"/>
            </a:pPr>
            <a:r>
              <a:rPr lang="en-US"/>
              <a:t>Examples include visible and ultraviolet light, radio and television waves, microwaves, x rays, and radar waves.</a:t>
            </a:r>
            <a:endParaRPr/>
          </a:p>
          <a:p>
            <a:pPr indent="-273050" lvl="0" marL="273050" rtl="0" algn="l">
              <a:lnSpc>
                <a:spcPct val="150000"/>
              </a:lnSpc>
              <a:spcBef>
                <a:spcPts val="575"/>
              </a:spcBef>
              <a:spcAft>
                <a:spcPts val="0"/>
              </a:spcAft>
              <a:buSzPts val="2210"/>
              <a:buChar char="⚫"/>
            </a:pPr>
            <a:r>
              <a:rPr lang="en-US"/>
              <a:t>All electromagnetic waves travel through a vacuum at </a:t>
            </a:r>
            <a:endParaRPr/>
          </a:p>
          <a:p>
            <a:pPr indent="0" lvl="0" marL="0" rtl="0" algn="l">
              <a:lnSpc>
                <a:spcPct val="150000"/>
              </a:lnSpc>
              <a:spcBef>
                <a:spcPts val="575"/>
              </a:spcBef>
              <a:spcAft>
                <a:spcPts val="0"/>
              </a:spcAft>
              <a:buSzPts val="2210"/>
              <a:buNone/>
            </a:pPr>
            <a:r>
              <a:rPr lang="en-US"/>
              <a:t>speed </a:t>
            </a:r>
            <a:r>
              <a:rPr i="1" lang="en-US"/>
              <a:t>c </a:t>
            </a:r>
            <a:r>
              <a:rPr lang="en-US"/>
              <a:t>= 299 792 458 m/s.</a:t>
            </a:r>
            <a:endParaRPr/>
          </a:p>
        </p:txBody>
      </p:sp>
      <p:sp>
        <p:nvSpPr>
          <p:cNvPr id="201" name="Google Shape;201;p2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202" name="Google Shape;202;p2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03" name="Google Shape;203;p2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Matter Waves</a:t>
            </a:r>
            <a:endParaRPr/>
          </a:p>
        </p:txBody>
      </p:sp>
      <p:sp>
        <p:nvSpPr>
          <p:cNvPr id="209" name="Google Shape;209;p2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fontScale="92500"/>
          </a:bodyPr>
          <a:lstStyle/>
          <a:p>
            <a:pPr indent="-273050" lvl="0" marL="273050" rtl="0" algn="l">
              <a:lnSpc>
                <a:spcPct val="200000"/>
              </a:lnSpc>
              <a:spcBef>
                <a:spcPts val="0"/>
              </a:spcBef>
              <a:spcAft>
                <a:spcPts val="0"/>
              </a:spcAft>
              <a:buSzPct val="85000"/>
              <a:buChar char="⚫"/>
            </a:pPr>
            <a:r>
              <a:rPr lang="en-US"/>
              <a:t>Although these waves are commonly used in modern technology, they are probably very unfamiliar to you. </a:t>
            </a:r>
            <a:endParaRPr/>
          </a:p>
          <a:p>
            <a:pPr indent="-273050" lvl="0" marL="273050" rtl="0" algn="l">
              <a:lnSpc>
                <a:spcPct val="200000"/>
              </a:lnSpc>
              <a:spcBef>
                <a:spcPts val="575"/>
              </a:spcBef>
              <a:spcAft>
                <a:spcPts val="0"/>
              </a:spcAft>
              <a:buSzPct val="85000"/>
              <a:buChar char="⚫"/>
            </a:pPr>
            <a:r>
              <a:rPr lang="en-US"/>
              <a:t>These waves are associated with electrons, protons, and other fundamental particles, and even atoms and molecules. Because we commonly think of these particles as constituting matter, such waves are called matter waves.(study in modern physics)</a:t>
            </a:r>
            <a:endParaRPr/>
          </a:p>
        </p:txBody>
      </p:sp>
      <p:sp>
        <p:nvSpPr>
          <p:cNvPr id="210" name="Google Shape;210;p2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211" name="Google Shape;211;p2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12" name="Google Shape;212;p24"/>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Classification of Waves</a:t>
            </a:r>
            <a:endParaRPr/>
          </a:p>
        </p:txBody>
      </p:sp>
      <p:sp>
        <p:nvSpPr>
          <p:cNvPr id="219" name="Google Shape;219;p2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220" name="Google Shape;220;p25"/>
          <p:cNvSpPr txBox="1"/>
          <p:nvPr>
            <p:ph idx="1" type="body"/>
          </p:nvPr>
        </p:nvSpPr>
        <p:spPr>
          <a:xfrm>
            <a:off x="609600" y="1400041"/>
            <a:ext cx="7772400" cy="457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210"/>
              <a:buNone/>
            </a:pPr>
            <a:r>
              <a:rPr b="1" lang="en-US" u="sng"/>
              <a:t>On the basis of Medium</a:t>
            </a:r>
            <a:endParaRPr/>
          </a:p>
          <a:p>
            <a:pPr indent="0" lvl="0" marL="0" rtl="0" algn="l">
              <a:spcBef>
                <a:spcPts val="575"/>
              </a:spcBef>
              <a:spcAft>
                <a:spcPts val="0"/>
              </a:spcAft>
              <a:buSzPts val="2210"/>
              <a:buNone/>
            </a:pPr>
            <a:r>
              <a:t/>
            </a:r>
            <a:endParaRPr/>
          </a:p>
        </p:txBody>
      </p:sp>
      <p:sp>
        <p:nvSpPr>
          <p:cNvPr id="221" name="Google Shape;221;p25"/>
          <p:cNvSpPr txBox="1"/>
          <p:nvPr/>
        </p:nvSpPr>
        <p:spPr>
          <a:xfrm>
            <a:off x="609600" y="2057400"/>
            <a:ext cx="35814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Mechanical waves: require medium to travel</a:t>
            </a:r>
            <a:endParaRPr/>
          </a:p>
        </p:txBody>
      </p:sp>
      <p:sp>
        <p:nvSpPr>
          <p:cNvPr id="222" name="Google Shape;222;p25"/>
          <p:cNvSpPr txBox="1"/>
          <p:nvPr/>
        </p:nvSpPr>
        <p:spPr>
          <a:xfrm>
            <a:off x="630382" y="4131914"/>
            <a:ext cx="36576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Electromagnetic waves: </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do not require medium to travel. </a:t>
            </a:r>
            <a:endParaRPr/>
          </a:p>
          <a:p>
            <a:pPr indent="0" lvl="0" marL="0" marR="0" rtl="0" algn="l">
              <a:spcBef>
                <a:spcPts val="0"/>
              </a:spcBef>
              <a:spcAft>
                <a:spcPts val="0"/>
              </a:spcAft>
              <a:buNone/>
            </a:pPr>
            <a:r>
              <a:rPr lang="en-US" sz="2800">
                <a:solidFill>
                  <a:schemeClr val="dk1"/>
                </a:solidFill>
                <a:latin typeface="Arial"/>
                <a:ea typeface="Arial"/>
                <a:cs typeface="Arial"/>
                <a:sym typeface="Arial"/>
              </a:rPr>
              <a:t>Travel in free space</a:t>
            </a:r>
            <a:endParaRPr/>
          </a:p>
        </p:txBody>
      </p:sp>
      <p:pic>
        <p:nvPicPr>
          <p:cNvPr descr="F:\Gifs\Gifs\compression.gif" id="223" name="Google Shape;223;p25"/>
          <p:cNvPicPr preferRelativeResize="0"/>
          <p:nvPr/>
        </p:nvPicPr>
        <p:blipFill rotWithShape="1">
          <a:blip r:embed="rId3">
            <a:alphaModFix/>
          </a:blip>
          <a:srcRect b="0" l="0" r="0" t="0"/>
          <a:stretch/>
        </p:blipFill>
        <p:spPr>
          <a:xfrm>
            <a:off x="4114800" y="1905000"/>
            <a:ext cx="4724400" cy="2286000"/>
          </a:xfrm>
          <a:prstGeom prst="rect">
            <a:avLst/>
          </a:prstGeom>
          <a:noFill/>
          <a:ln>
            <a:noFill/>
          </a:ln>
        </p:spPr>
      </p:pic>
      <p:pic>
        <p:nvPicPr>
          <p:cNvPr descr="F:\Gifs\Gifs\EM-Wave.gif" id="224" name="Google Shape;224;p25"/>
          <p:cNvPicPr preferRelativeResize="0"/>
          <p:nvPr/>
        </p:nvPicPr>
        <p:blipFill rotWithShape="1">
          <a:blip r:embed="rId4">
            <a:alphaModFix/>
          </a:blip>
          <a:srcRect b="0" l="0" r="0" t="0"/>
          <a:stretch/>
        </p:blipFill>
        <p:spPr>
          <a:xfrm>
            <a:off x="4114800" y="4038600"/>
            <a:ext cx="4676775" cy="2333625"/>
          </a:xfrm>
          <a:prstGeom prst="rect">
            <a:avLst/>
          </a:prstGeom>
          <a:noFill/>
          <a:ln>
            <a:noFill/>
          </a:ln>
        </p:spPr>
      </p:pic>
      <p:sp>
        <p:nvSpPr>
          <p:cNvPr id="225" name="Google Shape;225;p2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26" name="Google Shape;226;p2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210"/>
              <a:buNone/>
            </a:pPr>
            <a:r>
              <a:rPr b="1" lang="en-US" u="sng"/>
              <a:t>On the basis of vibration of particles</a:t>
            </a:r>
            <a:endParaRPr/>
          </a:p>
          <a:p>
            <a:pPr indent="0" lvl="0" marL="0" rtl="0" algn="l">
              <a:spcBef>
                <a:spcPts val="575"/>
              </a:spcBef>
              <a:spcAft>
                <a:spcPts val="0"/>
              </a:spcAft>
              <a:buSzPts val="2210"/>
              <a:buNone/>
            </a:pPr>
            <a:r>
              <a:rPr b="1" lang="en-US" u="sng"/>
              <a:t>(in material/mechanical wave)</a:t>
            </a:r>
            <a:endParaRPr/>
          </a:p>
          <a:p>
            <a:pPr indent="0" lvl="0" marL="0" rtl="0" algn="l">
              <a:spcBef>
                <a:spcPts val="575"/>
              </a:spcBef>
              <a:spcAft>
                <a:spcPts val="0"/>
              </a:spcAft>
              <a:buSzPts val="2210"/>
              <a:buNone/>
            </a:pPr>
            <a:r>
              <a:t/>
            </a:r>
            <a:endParaRPr/>
          </a:p>
          <a:p>
            <a:pPr indent="0" lvl="0" marL="0" rtl="0" algn="l">
              <a:spcBef>
                <a:spcPts val="575"/>
              </a:spcBef>
              <a:spcAft>
                <a:spcPts val="0"/>
              </a:spcAft>
              <a:buSzPts val="2210"/>
              <a:buNone/>
            </a:pPr>
            <a:r>
              <a:t/>
            </a:r>
            <a:endParaRPr/>
          </a:p>
          <a:p>
            <a:pPr indent="-273050" lvl="0" marL="273050" rtl="0" algn="l">
              <a:spcBef>
                <a:spcPts val="575"/>
              </a:spcBef>
              <a:spcAft>
                <a:spcPts val="0"/>
              </a:spcAft>
              <a:buSzPts val="2210"/>
              <a:buChar char="⚫"/>
            </a:pPr>
            <a:r>
              <a:rPr lang="en-US"/>
              <a:t>Transverse Waves </a:t>
            </a:r>
            <a:endParaRPr/>
          </a:p>
          <a:p>
            <a:pPr indent="0" lvl="0" marL="0" rtl="0" algn="l">
              <a:spcBef>
                <a:spcPts val="575"/>
              </a:spcBef>
              <a:spcAft>
                <a:spcPts val="0"/>
              </a:spcAft>
              <a:buSzPts val="2210"/>
              <a:buNone/>
            </a:pPr>
            <a:r>
              <a:t/>
            </a:r>
            <a:endParaRPr/>
          </a:p>
          <a:p>
            <a:pPr indent="-132715" lvl="0" marL="273050" rtl="0" algn="l">
              <a:spcBef>
                <a:spcPts val="575"/>
              </a:spcBef>
              <a:spcAft>
                <a:spcPts val="0"/>
              </a:spcAft>
              <a:buSzPts val="2210"/>
              <a:buNone/>
            </a:pPr>
            <a:r>
              <a:t/>
            </a:r>
            <a:endParaRPr/>
          </a:p>
          <a:p>
            <a:pPr indent="-273050" lvl="0" marL="273050" rtl="0" algn="l">
              <a:spcBef>
                <a:spcPts val="575"/>
              </a:spcBef>
              <a:spcAft>
                <a:spcPts val="0"/>
              </a:spcAft>
              <a:buSzPts val="2210"/>
              <a:buChar char="⚫"/>
            </a:pPr>
            <a:r>
              <a:rPr lang="en-US"/>
              <a:t>Longitudinal Waves</a:t>
            </a:r>
            <a:endParaRPr/>
          </a:p>
        </p:txBody>
      </p:sp>
      <p:sp>
        <p:nvSpPr>
          <p:cNvPr id="232" name="Google Shape;232;p2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233" name="Google Shape;233;p26"/>
          <p:cNvSpPr txBox="1"/>
          <p:nvPr/>
        </p:nvSpPr>
        <p:spPr>
          <a:xfrm>
            <a:off x="838200" y="304800"/>
            <a:ext cx="7772400" cy="1143000"/>
          </a:xfrm>
          <a:prstGeom prst="rect">
            <a:avLst/>
          </a:prstGeom>
          <a:noFill/>
          <a:ln>
            <a:noFill/>
          </a:ln>
        </p:spPr>
        <p:txBody>
          <a:bodyPr anchorCtr="0" anchor="b" bIns="91425" lIns="91425" spcFirstLastPara="1" rIns="91425" wrap="square" tIns="45700">
            <a:normAutofit/>
          </a:bodyPr>
          <a:lstStyle/>
          <a:p>
            <a:pPr indent="0" lvl="0" marL="0" marR="0" rtl="0" algn="l">
              <a:spcBef>
                <a:spcPts val="0"/>
              </a:spcBef>
              <a:spcAft>
                <a:spcPts val="0"/>
              </a:spcAft>
              <a:buClr>
                <a:schemeClr val="dk2"/>
              </a:buClr>
              <a:buSzPts val="4000"/>
              <a:buFont typeface="Libre Franklin"/>
              <a:buNone/>
            </a:pPr>
            <a:r>
              <a:rPr lang="en-US" sz="4000">
                <a:solidFill>
                  <a:schemeClr val="dk2"/>
                </a:solidFill>
                <a:latin typeface="Libre Franklin"/>
                <a:ea typeface="Libre Franklin"/>
                <a:cs typeface="Libre Franklin"/>
                <a:sym typeface="Libre Franklin"/>
              </a:rPr>
              <a:t>Classification of Waves</a:t>
            </a:r>
            <a:endParaRPr/>
          </a:p>
        </p:txBody>
      </p:sp>
      <p:pic>
        <p:nvPicPr>
          <p:cNvPr descr="F:\Gifs\Gifs\gif.gif" id="234" name="Google Shape;234;p26"/>
          <p:cNvPicPr preferRelativeResize="0"/>
          <p:nvPr/>
        </p:nvPicPr>
        <p:blipFill rotWithShape="1">
          <a:blip r:embed="rId3">
            <a:alphaModFix/>
          </a:blip>
          <a:srcRect b="0" l="0" r="0" t="0"/>
          <a:stretch/>
        </p:blipFill>
        <p:spPr>
          <a:xfrm>
            <a:off x="4419600" y="2438400"/>
            <a:ext cx="4343400" cy="3657600"/>
          </a:xfrm>
          <a:prstGeom prst="rect">
            <a:avLst/>
          </a:prstGeom>
          <a:noFill/>
          <a:ln>
            <a:noFill/>
          </a:ln>
        </p:spPr>
      </p:pic>
      <p:sp>
        <p:nvSpPr>
          <p:cNvPr id="235" name="Google Shape;235;p2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36" name="Google Shape;236;p2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381000" y="228600"/>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Transverse Waves</a:t>
            </a:r>
            <a:endParaRPr/>
          </a:p>
        </p:txBody>
      </p:sp>
      <p:sp>
        <p:nvSpPr>
          <p:cNvPr id="242" name="Google Shape;242;p27"/>
          <p:cNvSpPr txBox="1"/>
          <p:nvPr>
            <p:ph idx="1" type="body"/>
          </p:nvPr>
        </p:nvSpPr>
        <p:spPr>
          <a:xfrm>
            <a:off x="304800" y="13716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150000"/>
              </a:lnSpc>
              <a:spcBef>
                <a:spcPts val="0"/>
              </a:spcBef>
              <a:spcAft>
                <a:spcPts val="0"/>
              </a:spcAft>
              <a:buSzPts val="2210"/>
              <a:buChar char="⚫"/>
            </a:pPr>
            <a:r>
              <a:rPr lang="en-US"/>
              <a:t>The waves in which particles of the medium vibrates perpendicular to the direction of propagation of wave are said to be transverse waves.</a:t>
            </a:r>
            <a:endParaRPr/>
          </a:p>
          <a:p>
            <a:pPr indent="-273050" lvl="0" marL="273050" rtl="0" algn="l">
              <a:lnSpc>
                <a:spcPct val="150000"/>
              </a:lnSpc>
              <a:spcBef>
                <a:spcPts val="575"/>
              </a:spcBef>
              <a:spcAft>
                <a:spcPts val="0"/>
              </a:spcAft>
              <a:buSzPts val="2210"/>
              <a:buChar char="⚫"/>
            </a:pPr>
            <a:r>
              <a:rPr lang="en-US"/>
              <a:t>It travels in the form of crest</a:t>
            </a:r>
            <a:endParaRPr/>
          </a:p>
          <a:p>
            <a:pPr indent="0" lvl="0" marL="0" rtl="0" algn="l">
              <a:lnSpc>
                <a:spcPct val="150000"/>
              </a:lnSpc>
              <a:spcBef>
                <a:spcPts val="575"/>
              </a:spcBef>
              <a:spcAft>
                <a:spcPts val="0"/>
              </a:spcAft>
              <a:buSzPts val="2210"/>
              <a:buNone/>
            </a:pPr>
            <a:r>
              <a:rPr lang="en-US"/>
              <a:t> and trough.</a:t>
            </a:r>
            <a:endParaRPr/>
          </a:p>
        </p:txBody>
      </p:sp>
      <p:sp>
        <p:nvSpPr>
          <p:cNvPr id="243" name="Google Shape;243;p2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descr="F:\Gifs\Gifs\transverse only.gif" id="244" name="Google Shape;244;p27"/>
          <p:cNvPicPr preferRelativeResize="0"/>
          <p:nvPr/>
        </p:nvPicPr>
        <p:blipFill rotWithShape="1">
          <a:blip r:embed="rId3">
            <a:alphaModFix/>
          </a:blip>
          <a:srcRect b="0" l="0" r="0" t="0"/>
          <a:stretch/>
        </p:blipFill>
        <p:spPr>
          <a:xfrm>
            <a:off x="4343400" y="2971800"/>
            <a:ext cx="4572000" cy="3505200"/>
          </a:xfrm>
          <a:prstGeom prst="rect">
            <a:avLst/>
          </a:prstGeom>
          <a:noFill/>
          <a:ln>
            <a:noFill/>
          </a:ln>
        </p:spPr>
      </p:pic>
      <p:sp>
        <p:nvSpPr>
          <p:cNvPr id="245" name="Google Shape;245;p2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46" name="Google Shape;246;p2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8"/>
          <p:cNvPicPr preferRelativeResize="0"/>
          <p:nvPr/>
        </p:nvPicPr>
        <p:blipFill rotWithShape="1">
          <a:blip r:embed="rId3">
            <a:alphaModFix/>
          </a:blip>
          <a:srcRect b="0" l="0" r="0" t="0"/>
          <a:stretch/>
        </p:blipFill>
        <p:spPr>
          <a:xfrm>
            <a:off x="990600" y="381000"/>
            <a:ext cx="7543800" cy="5067300"/>
          </a:xfrm>
          <a:prstGeom prst="rect">
            <a:avLst/>
          </a:prstGeom>
          <a:noFill/>
          <a:ln>
            <a:noFill/>
          </a:ln>
        </p:spPr>
      </p:pic>
      <p:pic>
        <p:nvPicPr>
          <p:cNvPr descr="F:\Gifs\1D-Wave.gif" id="252" name="Google Shape;252;p28"/>
          <p:cNvPicPr preferRelativeResize="0"/>
          <p:nvPr/>
        </p:nvPicPr>
        <p:blipFill rotWithShape="1">
          <a:blip r:embed="rId4">
            <a:alphaModFix/>
          </a:blip>
          <a:srcRect b="0" l="0" r="0" t="0"/>
          <a:stretch/>
        </p:blipFill>
        <p:spPr>
          <a:xfrm>
            <a:off x="871538" y="1900238"/>
            <a:ext cx="7400925" cy="3057525"/>
          </a:xfrm>
          <a:prstGeom prst="rect">
            <a:avLst/>
          </a:prstGeom>
          <a:noFill/>
          <a:ln>
            <a:noFill/>
          </a:ln>
        </p:spPr>
      </p:pic>
      <p:sp>
        <p:nvSpPr>
          <p:cNvPr id="253" name="Google Shape;253;p2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254" name="Google Shape;254;p2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55" name="Google Shape;255;p2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408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2210"/>
              <a:buNone/>
            </a:pPr>
            <a:r>
              <a:rPr b="1" lang="en-US"/>
              <a:t>Limitation for the propagation of  TW:</a:t>
            </a:r>
            <a:endParaRPr/>
          </a:p>
          <a:p>
            <a:pPr indent="-273050" lvl="0" marL="273050" rtl="0" algn="l">
              <a:lnSpc>
                <a:spcPct val="200000"/>
              </a:lnSpc>
              <a:spcBef>
                <a:spcPts val="575"/>
              </a:spcBef>
              <a:spcAft>
                <a:spcPts val="0"/>
              </a:spcAft>
              <a:buSzPts val="2210"/>
              <a:buChar char="⚫"/>
            </a:pPr>
            <a:r>
              <a:rPr lang="en-US"/>
              <a:t>It transmits </a:t>
            </a:r>
            <a:r>
              <a:rPr b="1" lang="en-US"/>
              <a:t>only</a:t>
            </a:r>
            <a:r>
              <a:rPr lang="en-US"/>
              <a:t> in the medium having </a:t>
            </a:r>
            <a:r>
              <a:rPr b="1" lang="en-US"/>
              <a:t>rigidity</a:t>
            </a:r>
            <a:r>
              <a:rPr lang="en-US"/>
              <a:t> , means in solid and on the surface of liquids </a:t>
            </a:r>
            <a:r>
              <a:rPr b="1" lang="en-US"/>
              <a:t>except gases.</a:t>
            </a:r>
            <a:endParaRPr/>
          </a:p>
          <a:p>
            <a:pPr indent="-273050" lvl="0" marL="273050" rtl="0" algn="l">
              <a:lnSpc>
                <a:spcPct val="200000"/>
              </a:lnSpc>
              <a:spcBef>
                <a:spcPts val="575"/>
              </a:spcBef>
              <a:spcAft>
                <a:spcPts val="0"/>
              </a:spcAft>
              <a:buSzPts val="2210"/>
              <a:buChar char="⚫"/>
            </a:pPr>
            <a:r>
              <a:rPr lang="en-US"/>
              <a:t>There is </a:t>
            </a:r>
            <a:r>
              <a:rPr b="1" lang="en-US"/>
              <a:t>no effect </a:t>
            </a:r>
            <a:r>
              <a:rPr lang="en-US"/>
              <a:t>on Temperature and Pressure of the Medium while the transverse waves is being processed on it(medium). </a:t>
            </a:r>
            <a:endParaRPr/>
          </a:p>
        </p:txBody>
      </p:sp>
      <p:sp>
        <p:nvSpPr>
          <p:cNvPr id="261" name="Google Shape;261;p2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Transverse Waves(TW) …Cont’d</a:t>
            </a:r>
            <a:endParaRPr/>
          </a:p>
        </p:txBody>
      </p:sp>
      <p:sp>
        <p:nvSpPr>
          <p:cNvPr id="262" name="Google Shape;262;p2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263" name="Google Shape;263;p2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64" name="Google Shape;264;p2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Parameters of TW</a:t>
            </a:r>
            <a:endParaRPr/>
          </a:p>
        </p:txBody>
      </p:sp>
      <p:sp>
        <p:nvSpPr>
          <p:cNvPr id="270" name="Google Shape;270;p30"/>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200000"/>
              </a:lnSpc>
              <a:spcBef>
                <a:spcPts val="0"/>
              </a:spcBef>
              <a:spcAft>
                <a:spcPts val="0"/>
              </a:spcAft>
              <a:buSzPts val="2210"/>
              <a:buChar char="⚫"/>
            </a:pPr>
            <a:r>
              <a:rPr lang="en-US"/>
              <a:t>Amplitude (~A)</a:t>
            </a:r>
            <a:endParaRPr/>
          </a:p>
          <a:p>
            <a:pPr indent="-273050" lvl="0" marL="273050" rtl="0" algn="l">
              <a:lnSpc>
                <a:spcPct val="200000"/>
              </a:lnSpc>
              <a:spcBef>
                <a:spcPts val="575"/>
              </a:spcBef>
              <a:spcAft>
                <a:spcPts val="0"/>
              </a:spcAft>
              <a:buSzPts val="2210"/>
              <a:buChar char="⚫"/>
            </a:pPr>
            <a:r>
              <a:rPr lang="en-US"/>
              <a:t>Frequency(~          )</a:t>
            </a:r>
            <a:endParaRPr/>
          </a:p>
          <a:p>
            <a:pPr indent="-273050" lvl="0" marL="273050" rtl="0" algn="l">
              <a:lnSpc>
                <a:spcPct val="200000"/>
              </a:lnSpc>
              <a:spcBef>
                <a:spcPts val="575"/>
              </a:spcBef>
              <a:spcAft>
                <a:spcPts val="0"/>
              </a:spcAft>
              <a:buSzPts val="2210"/>
              <a:buChar char="⚫"/>
            </a:pPr>
            <a:r>
              <a:rPr lang="en-US"/>
              <a:t>Time Period(~ T)</a:t>
            </a:r>
            <a:endParaRPr/>
          </a:p>
          <a:p>
            <a:pPr indent="-273050" lvl="0" marL="273050" rtl="0" algn="l">
              <a:lnSpc>
                <a:spcPct val="200000"/>
              </a:lnSpc>
              <a:spcBef>
                <a:spcPts val="575"/>
              </a:spcBef>
              <a:spcAft>
                <a:spcPts val="0"/>
              </a:spcAft>
              <a:buSzPts val="2210"/>
              <a:buChar char="⚫"/>
            </a:pPr>
            <a:r>
              <a:rPr lang="en-US"/>
              <a:t>Wavelength(~</a:t>
            </a:r>
            <a:r>
              <a:rPr lang="en-US">
                <a:latin typeface="Cambria Math"/>
                <a:ea typeface="Cambria Math"/>
                <a:cs typeface="Cambria Math"/>
                <a:sym typeface="Cambria Math"/>
              </a:rPr>
              <a:t>𝜆)</a:t>
            </a:r>
            <a:endParaRPr/>
          </a:p>
          <a:p>
            <a:pPr indent="-273050" lvl="0" marL="273050" rtl="0" algn="l">
              <a:lnSpc>
                <a:spcPct val="200000"/>
              </a:lnSpc>
              <a:spcBef>
                <a:spcPts val="575"/>
              </a:spcBef>
              <a:spcAft>
                <a:spcPts val="0"/>
              </a:spcAft>
              <a:buSzPts val="2210"/>
              <a:buChar char="⚫"/>
            </a:pPr>
            <a:r>
              <a:rPr lang="en-US"/>
              <a:t>Crest &amp; Trough</a:t>
            </a:r>
            <a:endParaRPr/>
          </a:p>
          <a:p>
            <a:pPr indent="-132715" lvl="0" marL="273050" rtl="0" algn="l">
              <a:spcBef>
                <a:spcPts val="575"/>
              </a:spcBef>
              <a:spcAft>
                <a:spcPts val="0"/>
              </a:spcAft>
              <a:buSzPts val="2210"/>
              <a:buNone/>
            </a:pPr>
            <a:r>
              <a:t/>
            </a:r>
            <a:endParaRPr/>
          </a:p>
        </p:txBody>
      </p:sp>
      <p:pic>
        <p:nvPicPr>
          <p:cNvPr id="271" name="Google Shape;271;p30"/>
          <p:cNvPicPr preferRelativeResize="0"/>
          <p:nvPr/>
        </p:nvPicPr>
        <p:blipFill rotWithShape="1">
          <a:blip r:embed="rId3">
            <a:alphaModFix/>
          </a:blip>
          <a:srcRect b="0" l="0" r="0" t="0"/>
          <a:stretch/>
        </p:blipFill>
        <p:spPr>
          <a:xfrm>
            <a:off x="2898422" y="2743200"/>
            <a:ext cx="682978" cy="304800"/>
          </a:xfrm>
          <a:prstGeom prst="rect">
            <a:avLst/>
          </a:prstGeom>
          <a:noFill/>
          <a:ln>
            <a:noFill/>
          </a:ln>
        </p:spPr>
      </p:pic>
      <p:pic>
        <p:nvPicPr>
          <p:cNvPr id="272" name="Google Shape;272;p30"/>
          <p:cNvPicPr preferRelativeResize="0"/>
          <p:nvPr/>
        </p:nvPicPr>
        <p:blipFill rotWithShape="1">
          <a:blip r:embed="rId4">
            <a:alphaModFix/>
          </a:blip>
          <a:srcRect b="0" l="0" r="0" t="0"/>
          <a:stretch/>
        </p:blipFill>
        <p:spPr>
          <a:xfrm>
            <a:off x="3733800" y="1566168"/>
            <a:ext cx="4905375" cy="4529831"/>
          </a:xfrm>
          <a:prstGeom prst="rect">
            <a:avLst/>
          </a:prstGeom>
          <a:noFill/>
          <a:ln>
            <a:noFill/>
          </a:ln>
        </p:spPr>
      </p:pic>
      <p:sp>
        <p:nvSpPr>
          <p:cNvPr id="273" name="Google Shape;273;p3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274" name="Google Shape;274;p3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75" name="Google Shape;275;p3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Longitudinal Waves</a:t>
            </a:r>
            <a:endParaRPr/>
          </a:p>
        </p:txBody>
      </p:sp>
      <p:sp>
        <p:nvSpPr>
          <p:cNvPr id="282" name="Google Shape;282;p3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150000"/>
              </a:lnSpc>
              <a:spcBef>
                <a:spcPts val="0"/>
              </a:spcBef>
              <a:spcAft>
                <a:spcPts val="0"/>
              </a:spcAft>
              <a:buSzPts val="2210"/>
              <a:buChar char="⚫"/>
            </a:pPr>
            <a:r>
              <a:rPr lang="en-US"/>
              <a:t>Waves in which particles of the medium vibrates in the same direction of propagation of the wave are said to be longitudinal waves.</a:t>
            </a:r>
            <a:endParaRPr/>
          </a:p>
          <a:p>
            <a:pPr indent="-273050" lvl="0" marL="273050" rtl="0" algn="l">
              <a:lnSpc>
                <a:spcPct val="150000"/>
              </a:lnSpc>
              <a:spcBef>
                <a:spcPts val="575"/>
              </a:spcBef>
              <a:spcAft>
                <a:spcPts val="0"/>
              </a:spcAft>
              <a:buSzPts val="2210"/>
              <a:buChar char="⚫"/>
            </a:pPr>
            <a:r>
              <a:rPr lang="en-US"/>
              <a:t>It travels in the form of compression and rarefaction.</a:t>
            </a:r>
            <a:endParaRPr/>
          </a:p>
        </p:txBody>
      </p:sp>
      <p:pic>
        <p:nvPicPr>
          <p:cNvPr descr="F:\Gifs\wH80sx.gif" id="283" name="Google Shape;283;p31"/>
          <p:cNvPicPr preferRelativeResize="0"/>
          <p:nvPr/>
        </p:nvPicPr>
        <p:blipFill rotWithShape="1">
          <a:blip r:embed="rId3">
            <a:alphaModFix/>
          </a:blip>
          <a:srcRect b="0" l="0" r="0" t="0"/>
          <a:stretch/>
        </p:blipFill>
        <p:spPr>
          <a:xfrm>
            <a:off x="5029200" y="4191000"/>
            <a:ext cx="3810000" cy="2247900"/>
          </a:xfrm>
          <a:prstGeom prst="rect">
            <a:avLst/>
          </a:prstGeom>
          <a:noFill/>
          <a:ln>
            <a:noFill/>
          </a:ln>
        </p:spPr>
      </p:pic>
      <p:sp>
        <p:nvSpPr>
          <p:cNvPr id="284" name="Google Shape;284;p3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285" name="Google Shape;285;p3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86" name="Google Shape;286;p3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4"/>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Contents</a:t>
            </a:r>
            <a:endParaRPr/>
          </a:p>
        </p:txBody>
      </p:sp>
      <p:sp>
        <p:nvSpPr>
          <p:cNvPr id="116" name="Google Shape;116;p14"/>
          <p:cNvSpPr txBox="1"/>
          <p:nvPr>
            <p:ph idx="1" type="body"/>
          </p:nvPr>
        </p:nvSpPr>
        <p:spPr>
          <a:xfrm>
            <a:off x="685800" y="1447800"/>
            <a:ext cx="80010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200000"/>
              </a:lnSpc>
              <a:spcBef>
                <a:spcPts val="0"/>
              </a:spcBef>
              <a:spcAft>
                <a:spcPts val="0"/>
              </a:spcAft>
              <a:buSzPts val="2210"/>
              <a:buChar char="⚫"/>
            </a:pPr>
            <a:r>
              <a:rPr lang="en-US"/>
              <a:t>Waves  &amp;  Type of  Waves</a:t>
            </a:r>
            <a:endParaRPr/>
          </a:p>
          <a:p>
            <a:pPr indent="-273050" lvl="0" marL="273050" rtl="0" algn="l">
              <a:lnSpc>
                <a:spcPct val="200000"/>
              </a:lnSpc>
              <a:spcBef>
                <a:spcPts val="575"/>
              </a:spcBef>
              <a:spcAft>
                <a:spcPts val="0"/>
              </a:spcAft>
              <a:buSzPts val="2210"/>
              <a:buChar char="⚫"/>
            </a:pPr>
            <a:r>
              <a:rPr lang="en-US"/>
              <a:t>Properties of  Wave</a:t>
            </a:r>
            <a:endParaRPr/>
          </a:p>
          <a:p>
            <a:pPr indent="-273050" lvl="0" marL="273050" rtl="0" algn="l">
              <a:lnSpc>
                <a:spcPct val="200000"/>
              </a:lnSpc>
              <a:spcBef>
                <a:spcPts val="575"/>
              </a:spcBef>
              <a:spcAft>
                <a:spcPts val="0"/>
              </a:spcAft>
              <a:buSzPts val="2210"/>
              <a:buNone/>
            </a:pPr>
            <a:r>
              <a:rPr lang="en-US"/>
              <a:t>	(Frequency, Amplitude,Phase,Wavelength)</a:t>
            </a:r>
            <a:endParaRPr/>
          </a:p>
          <a:p>
            <a:pPr indent="-273050" lvl="0" marL="273050" rtl="0" algn="l">
              <a:lnSpc>
                <a:spcPct val="200000"/>
              </a:lnSpc>
              <a:spcBef>
                <a:spcPts val="575"/>
              </a:spcBef>
              <a:spcAft>
                <a:spcPts val="0"/>
              </a:spcAft>
              <a:buSzPts val="2210"/>
              <a:buChar char="⚫"/>
            </a:pPr>
            <a:r>
              <a:rPr lang="en-US"/>
              <a:t>Mathematical Representation of a Wave</a:t>
            </a:r>
            <a:endParaRPr/>
          </a:p>
          <a:p>
            <a:pPr indent="-132715" lvl="0" marL="273050" rtl="0" algn="l">
              <a:spcBef>
                <a:spcPts val="575"/>
              </a:spcBef>
              <a:spcAft>
                <a:spcPts val="0"/>
              </a:spcAft>
              <a:buSzPts val="2210"/>
              <a:buNone/>
            </a:pPr>
            <a:r>
              <a:t/>
            </a:r>
            <a:endParaRPr/>
          </a:p>
          <a:p>
            <a:pPr indent="-132715" lvl="0" marL="273050" rtl="0" algn="l">
              <a:spcBef>
                <a:spcPts val="575"/>
              </a:spcBef>
              <a:spcAft>
                <a:spcPts val="0"/>
              </a:spcAft>
              <a:buSzPts val="2210"/>
              <a:buNone/>
            </a:pPr>
            <a:r>
              <a:t/>
            </a:r>
            <a:endParaRPr/>
          </a:p>
          <a:p>
            <a:pPr indent="-132715" lvl="0" marL="273050" rtl="0" algn="l">
              <a:spcBef>
                <a:spcPts val="575"/>
              </a:spcBef>
              <a:spcAft>
                <a:spcPts val="0"/>
              </a:spcAft>
              <a:buSzPts val="2210"/>
              <a:buNone/>
            </a:pPr>
            <a:r>
              <a:t/>
            </a:r>
            <a:endParaRPr/>
          </a:p>
        </p:txBody>
      </p:sp>
      <p:sp>
        <p:nvSpPr>
          <p:cNvPr id="117" name="Google Shape;117;p1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118" name="Google Shape;118;p1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119" name="Google Shape;119;p14"/>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Longitudinal Waves (LW) …Cont’d</a:t>
            </a:r>
            <a:endParaRPr/>
          </a:p>
        </p:txBody>
      </p:sp>
      <p:sp>
        <p:nvSpPr>
          <p:cNvPr id="292" name="Google Shape;292;p3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293" name="Google Shape;293;p3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294" name="Google Shape;294;p3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descr="Related image" id="295" name="Google Shape;295;p32"/>
          <p:cNvPicPr preferRelativeResize="0"/>
          <p:nvPr/>
        </p:nvPicPr>
        <p:blipFill rotWithShape="1">
          <a:blip r:embed="rId3">
            <a:alphaModFix/>
          </a:blip>
          <a:srcRect b="0" l="0" r="0" t="0"/>
          <a:stretch/>
        </p:blipFill>
        <p:spPr>
          <a:xfrm>
            <a:off x="374650" y="1905000"/>
            <a:ext cx="8451056" cy="2971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150000"/>
              </a:lnSpc>
              <a:spcBef>
                <a:spcPts val="0"/>
              </a:spcBef>
              <a:spcAft>
                <a:spcPts val="0"/>
              </a:spcAft>
              <a:buSzPts val="2210"/>
              <a:buChar char="⚫"/>
            </a:pPr>
            <a:r>
              <a:rPr lang="en-US"/>
              <a:t>It travels in all types of medium i.e, solid, liquid and gases.</a:t>
            </a:r>
            <a:endParaRPr b="1"/>
          </a:p>
          <a:p>
            <a:pPr indent="-273050" lvl="0" marL="273050" rtl="0" algn="l">
              <a:lnSpc>
                <a:spcPct val="150000"/>
              </a:lnSpc>
              <a:spcBef>
                <a:spcPts val="575"/>
              </a:spcBef>
              <a:spcAft>
                <a:spcPts val="0"/>
              </a:spcAft>
              <a:buSzPts val="2210"/>
              <a:buChar char="⚫"/>
            </a:pPr>
            <a:r>
              <a:rPr lang="en-US"/>
              <a:t>Temperature and Pressure of the Medium rises when the longitudinal waves is being processed on it. </a:t>
            </a:r>
            <a:endParaRPr/>
          </a:p>
        </p:txBody>
      </p:sp>
      <p:sp>
        <p:nvSpPr>
          <p:cNvPr id="301" name="Google Shape;301;p3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Longitudinal Waves (LW) …Cont’d</a:t>
            </a:r>
            <a:endParaRPr/>
          </a:p>
        </p:txBody>
      </p:sp>
      <p:sp>
        <p:nvSpPr>
          <p:cNvPr id="302" name="Google Shape;302;p3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303" name="Google Shape;303;p3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04" name="Google Shape;304;p3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Parameters of LW</a:t>
            </a:r>
            <a:endParaRPr/>
          </a:p>
        </p:txBody>
      </p:sp>
      <p:sp>
        <p:nvSpPr>
          <p:cNvPr id="310" name="Google Shape;310;p34"/>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200000"/>
              </a:lnSpc>
              <a:spcBef>
                <a:spcPts val="0"/>
              </a:spcBef>
              <a:spcAft>
                <a:spcPts val="0"/>
              </a:spcAft>
              <a:buSzPts val="2210"/>
              <a:buChar char="⚫"/>
            </a:pPr>
            <a:r>
              <a:rPr lang="en-US"/>
              <a:t>Amplitude (~A)</a:t>
            </a:r>
            <a:endParaRPr/>
          </a:p>
          <a:p>
            <a:pPr indent="-273050" lvl="0" marL="273050" rtl="0" algn="l">
              <a:lnSpc>
                <a:spcPct val="200000"/>
              </a:lnSpc>
              <a:spcBef>
                <a:spcPts val="575"/>
              </a:spcBef>
              <a:spcAft>
                <a:spcPts val="0"/>
              </a:spcAft>
              <a:buSzPts val="2210"/>
              <a:buChar char="⚫"/>
            </a:pPr>
            <a:r>
              <a:rPr lang="en-US"/>
              <a:t>Frequency(~          )</a:t>
            </a:r>
            <a:endParaRPr/>
          </a:p>
          <a:p>
            <a:pPr indent="-273050" lvl="0" marL="273050" rtl="0" algn="l">
              <a:lnSpc>
                <a:spcPct val="200000"/>
              </a:lnSpc>
              <a:spcBef>
                <a:spcPts val="575"/>
              </a:spcBef>
              <a:spcAft>
                <a:spcPts val="0"/>
              </a:spcAft>
              <a:buSzPts val="2210"/>
              <a:buChar char="⚫"/>
            </a:pPr>
            <a:r>
              <a:rPr lang="en-US"/>
              <a:t>Time Period(~ T)</a:t>
            </a:r>
            <a:endParaRPr/>
          </a:p>
          <a:p>
            <a:pPr indent="-273050" lvl="0" marL="273050" rtl="0" algn="l">
              <a:lnSpc>
                <a:spcPct val="200000"/>
              </a:lnSpc>
              <a:spcBef>
                <a:spcPts val="575"/>
              </a:spcBef>
              <a:spcAft>
                <a:spcPts val="0"/>
              </a:spcAft>
              <a:buSzPts val="2210"/>
              <a:buChar char="⚫"/>
            </a:pPr>
            <a:r>
              <a:rPr lang="en-US"/>
              <a:t>Wavelength(~</a:t>
            </a:r>
            <a:r>
              <a:rPr lang="en-US">
                <a:latin typeface="Cambria Math"/>
                <a:ea typeface="Cambria Math"/>
                <a:cs typeface="Cambria Math"/>
                <a:sym typeface="Cambria Math"/>
              </a:rPr>
              <a:t>𝜆)</a:t>
            </a:r>
            <a:endParaRPr/>
          </a:p>
          <a:p>
            <a:pPr indent="-273050" lvl="0" marL="273050" rtl="0" algn="l">
              <a:lnSpc>
                <a:spcPct val="200000"/>
              </a:lnSpc>
              <a:spcBef>
                <a:spcPts val="575"/>
              </a:spcBef>
              <a:spcAft>
                <a:spcPts val="0"/>
              </a:spcAft>
              <a:buSzPts val="2210"/>
              <a:buChar char="⚫"/>
            </a:pPr>
            <a:r>
              <a:rPr lang="en-US"/>
              <a:t>Compression &amp; Rarefaction</a:t>
            </a:r>
            <a:endParaRPr/>
          </a:p>
          <a:p>
            <a:pPr indent="-132715" lvl="0" marL="273050" rtl="0" algn="l">
              <a:spcBef>
                <a:spcPts val="575"/>
              </a:spcBef>
              <a:spcAft>
                <a:spcPts val="0"/>
              </a:spcAft>
              <a:buSzPts val="2210"/>
              <a:buNone/>
            </a:pPr>
            <a:r>
              <a:t/>
            </a:r>
            <a:endParaRPr/>
          </a:p>
        </p:txBody>
      </p:sp>
      <p:pic>
        <p:nvPicPr>
          <p:cNvPr id="311" name="Google Shape;311;p34"/>
          <p:cNvPicPr preferRelativeResize="0"/>
          <p:nvPr/>
        </p:nvPicPr>
        <p:blipFill rotWithShape="1">
          <a:blip r:embed="rId3">
            <a:alphaModFix/>
          </a:blip>
          <a:srcRect b="0" l="0" r="0" t="0"/>
          <a:stretch/>
        </p:blipFill>
        <p:spPr>
          <a:xfrm>
            <a:off x="2898422" y="2743200"/>
            <a:ext cx="682978" cy="304800"/>
          </a:xfrm>
          <a:prstGeom prst="rect">
            <a:avLst/>
          </a:prstGeom>
          <a:noFill/>
          <a:ln>
            <a:noFill/>
          </a:ln>
        </p:spPr>
      </p:pic>
      <p:sp>
        <p:nvSpPr>
          <p:cNvPr id="312" name="Google Shape;312;p3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descr="Related image" id="313" name="Google Shape;313;p34"/>
          <p:cNvPicPr preferRelativeResize="0"/>
          <p:nvPr/>
        </p:nvPicPr>
        <p:blipFill rotWithShape="1">
          <a:blip r:embed="rId4">
            <a:alphaModFix/>
          </a:blip>
          <a:srcRect b="0" l="0" r="0" t="0"/>
          <a:stretch/>
        </p:blipFill>
        <p:spPr>
          <a:xfrm>
            <a:off x="3886200" y="1589088"/>
            <a:ext cx="5029200" cy="3657600"/>
          </a:xfrm>
          <a:prstGeom prst="rect">
            <a:avLst/>
          </a:prstGeom>
          <a:noFill/>
          <a:ln>
            <a:noFill/>
          </a:ln>
        </p:spPr>
      </p:pic>
      <p:sp>
        <p:nvSpPr>
          <p:cNvPr id="314" name="Google Shape;314;p3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15" name="Google Shape;315;p34"/>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5"/>
          <p:cNvPicPr preferRelativeResize="0"/>
          <p:nvPr/>
        </p:nvPicPr>
        <p:blipFill rotWithShape="1">
          <a:blip r:embed="rId3">
            <a:alphaModFix/>
          </a:blip>
          <a:srcRect b="0" l="0" r="0" t="0"/>
          <a:stretch/>
        </p:blipFill>
        <p:spPr>
          <a:xfrm>
            <a:off x="457200" y="457200"/>
            <a:ext cx="8153400" cy="6019799"/>
          </a:xfrm>
          <a:prstGeom prst="rect">
            <a:avLst/>
          </a:prstGeom>
          <a:noFill/>
          <a:ln>
            <a:noFill/>
          </a:ln>
        </p:spPr>
      </p:pic>
      <p:sp>
        <p:nvSpPr>
          <p:cNvPr id="321" name="Google Shape;321;p3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322" name="Google Shape;322;p3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23" name="Google Shape;323;p3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457200" y="228600"/>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US"/>
              <a:t>Combination of Transverse and Longitudinal Waves</a:t>
            </a:r>
            <a:endParaRPr/>
          </a:p>
        </p:txBody>
      </p:sp>
      <p:sp>
        <p:nvSpPr>
          <p:cNvPr id="329" name="Google Shape;329;p36"/>
          <p:cNvSpPr txBox="1"/>
          <p:nvPr>
            <p:ph idx="1" type="body"/>
          </p:nvPr>
        </p:nvSpPr>
        <p:spPr>
          <a:xfrm>
            <a:off x="4572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10"/>
              <a:buChar char="⚫"/>
            </a:pPr>
            <a:r>
              <a:rPr lang="en-US"/>
              <a:t>Some waves in nature exhibit a combination of transverse and longitudinal displacements.</a:t>
            </a:r>
            <a:endParaRPr/>
          </a:p>
          <a:p>
            <a:pPr indent="-273050" lvl="0" marL="273050" rtl="0" algn="l">
              <a:spcBef>
                <a:spcPts val="575"/>
              </a:spcBef>
              <a:spcAft>
                <a:spcPts val="0"/>
              </a:spcAft>
              <a:buSzPts val="2210"/>
              <a:buChar char="⚫"/>
            </a:pPr>
            <a:r>
              <a:rPr lang="en-US"/>
              <a:t>Surface water waves are a good example.</a:t>
            </a:r>
            <a:endParaRPr/>
          </a:p>
          <a:p>
            <a:pPr indent="-273050" lvl="0" marL="273050" rtl="0" algn="l">
              <a:spcBef>
                <a:spcPts val="575"/>
              </a:spcBef>
              <a:spcAft>
                <a:spcPts val="0"/>
              </a:spcAft>
              <a:buSzPts val="2210"/>
              <a:buChar char="⚫"/>
            </a:pPr>
            <a:r>
              <a:rPr lang="en-US"/>
              <a:t>Note that in this disturbance has both transverse and longitudinal waves.</a:t>
            </a:r>
            <a:endParaRPr/>
          </a:p>
          <a:p>
            <a:pPr indent="-132715" lvl="0" marL="273050" rtl="0" algn="l">
              <a:spcBef>
                <a:spcPts val="575"/>
              </a:spcBef>
              <a:spcAft>
                <a:spcPts val="0"/>
              </a:spcAft>
              <a:buSzPts val="2210"/>
              <a:buNone/>
            </a:pPr>
            <a:r>
              <a:t/>
            </a:r>
            <a:endParaRPr/>
          </a:p>
        </p:txBody>
      </p:sp>
      <p:pic>
        <p:nvPicPr>
          <p:cNvPr id="330" name="Google Shape;330;p36"/>
          <p:cNvPicPr preferRelativeResize="0"/>
          <p:nvPr/>
        </p:nvPicPr>
        <p:blipFill rotWithShape="1">
          <a:blip r:embed="rId3">
            <a:alphaModFix/>
          </a:blip>
          <a:srcRect b="0" l="0" r="0" t="0"/>
          <a:stretch/>
        </p:blipFill>
        <p:spPr>
          <a:xfrm>
            <a:off x="609600" y="4419600"/>
            <a:ext cx="3686175" cy="1857375"/>
          </a:xfrm>
          <a:prstGeom prst="rect">
            <a:avLst/>
          </a:prstGeom>
          <a:noFill/>
          <a:ln>
            <a:noFill/>
          </a:ln>
        </p:spPr>
      </p:pic>
      <p:sp>
        <p:nvSpPr>
          <p:cNvPr id="331" name="Google Shape;331;p3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descr="F:\Gifs\Gifs\disturbance.gif" id="332" name="Google Shape;332;p36"/>
          <p:cNvPicPr preferRelativeResize="0"/>
          <p:nvPr/>
        </p:nvPicPr>
        <p:blipFill rotWithShape="1">
          <a:blip r:embed="rId4">
            <a:alphaModFix/>
          </a:blip>
          <a:srcRect b="0" l="0" r="0" t="0"/>
          <a:stretch/>
        </p:blipFill>
        <p:spPr>
          <a:xfrm>
            <a:off x="4419600" y="3429000"/>
            <a:ext cx="4381500" cy="3124200"/>
          </a:xfrm>
          <a:prstGeom prst="rect">
            <a:avLst/>
          </a:prstGeom>
          <a:noFill/>
          <a:ln>
            <a:noFill/>
          </a:ln>
        </p:spPr>
      </p:pic>
      <p:sp>
        <p:nvSpPr>
          <p:cNvPr id="333" name="Google Shape;333;p3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34" name="Google Shape;334;p3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US"/>
              <a:t>One Dimensional Pulse and a </a:t>
            </a:r>
            <a:br>
              <a:rPr lang="en-US"/>
            </a:br>
            <a:r>
              <a:rPr lang="en-US"/>
              <a:t>Wave Function </a:t>
            </a:r>
            <a:endParaRPr/>
          </a:p>
        </p:txBody>
      </p:sp>
      <p:sp>
        <p:nvSpPr>
          <p:cNvPr id="340" name="Google Shape;340;p37"/>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10"/>
              <a:buChar char="⚫"/>
            </a:pPr>
            <a:r>
              <a:rPr lang="en-US"/>
              <a:t>We need a function that gives the shape of the wave</a:t>
            </a:r>
            <a:endParaRPr/>
          </a:p>
          <a:p>
            <a:pPr indent="-132715" lvl="0" marL="273050" rtl="0" algn="l">
              <a:spcBef>
                <a:spcPts val="575"/>
              </a:spcBef>
              <a:spcAft>
                <a:spcPts val="0"/>
              </a:spcAft>
              <a:buSzPts val="2210"/>
              <a:buNone/>
            </a:pPr>
            <a:r>
              <a:t/>
            </a:r>
            <a:endParaRPr/>
          </a:p>
          <a:p>
            <a:pPr indent="-132715" lvl="0" marL="273050" rtl="0" algn="l">
              <a:spcBef>
                <a:spcPts val="575"/>
              </a:spcBef>
              <a:spcAft>
                <a:spcPts val="0"/>
              </a:spcAft>
              <a:buSzPts val="2210"/>
              <a:buNone/>
            </a:pPr>
            <a:r>
              <a:t/>
            </a:r>
            <a:endParaRPr/>
          </a:p>
          <a:p>
            <a:pPr indent="-132715" lvl="0" marL="273050" rtl="0" algn="l">
              <a:spcBef>
                <a:spcPts val="575"/>
              </a:spcBef>
              <a:spcAft>
                <a:spcPts val="0"/>
              </a:spcAft>
              <a:buSzPts val="2210"/>
              <a:buNone/>
            </a:pPr>
            <a:r>
              <a:t/>
            </a:r>
            <a:endParaRPr/>
          </a:p>
          <a:p>
            <a:pPr indent="-132715" lvl="0" marL="273050" rtl="0" algn="l">
              <a:spcBef>
                <a:spcPts val="575"/>
              </a:spcBef>
              <a:spcAft>
                <a:spcPts val="0"/>
              </a:spcAft>
              <a:buSzPts val="2210"/>
              <a:buNone/>
            </a:pPr>
            <a:r>
              <a:t/>
            </a:r>
            <a:endParaRPr/>
          </a:p>
          <a:p>
            <a:pPr indent="-132715" lvl="0" marL="273050" rtl="0" algn="l">
              <a:spcBef>
                <a:spcPts val="575"/>
              </a:spcBef>
              <a:spcAft>
                <a:spcPts val="0"/>
              </a:spcAft>
              <a:buSzPts val="2210"/>
              <a:buNone/>
            </a:pPr>
            <a:r>
              <a:t/>
            </a:r>
            <a:endParaRPr/>
          </a:p>
          <a:p>
            <a:pPr indent="-132715" lvl="0" marL="273050" rtl="0" algn="l">
              <a:spcBef>
                <a:spcPts val="575"/>
              </a:spcBef>
              <a:spcAft>
                <a:spcPts val="0"/>
              </a:spcAft>
              <a:buSzPts val="2210"/>
              <a:buNone/>
            </a:pPr>
            <a:r>
              <a:t/>
            </a:r>
            <a:endParaRPr/>
          </a:p>
          <a:p>
            <a:pPr indent="-132715" lvl="0" marL="273050" rtl="0" algn="l">
              <a:spcBef>
                <a:spcPts val="575"/>
              </a:spcBef>
              <a:spcAft>
                <a:spcPts val="0"/>
              </a:spcAft>
              <a:buSzPts val="2210"/>
              <a:buNone/>
            </a:pPr>
            <a:r>
              <a:t/>
            </a:r>
            <a:endParaRPr/>
          </a:p>
        </p:txBody>
      </p:sp>
      <p:pic>
        <p:nvPicPr>
          <p:cNvPr id="341" name="Google Shape;341;p37"/>
          <p:cNvPicPr preferRelativeResize="0"/>
          <p:nvPr/>
        </p:nvPicPr>
        <p:blipFill rotWithShape="1">
          <a:blip r:embed="rId3">
            <a:alphaModFix/>
          </a:blip>
          <a:srcRect b="0" l="0" r="0" t="0"/>
          <a:stretch/>
        </p:blipFill>
        <p:spPr>
          <a:xfrm>
            <a:off x="1981200" y="3657600"/>
            <a:ext cx="3429000" cy="2809875"/>
          </a:xfrm>
          <a:prstGeom prst="rect">
            <a:avLst/>
          </a:prstGeom>
          <a:noFill/>
          <a:ln>
            <a:noFill/>
          </a:ln>
        </p:spPr>
      </p:pic>
      <p:pic>
        <p:nvPicPr>
          <p:cNvPr id="342" name="Google Shape;342;p37"/>
          <p:cNvPicPr preferRelativeResize="0"/>
          <p:nvPr/>
        </p:nvPicPr>
        <p:blipFill rotWithShape="1">
          <a:blip r:embed="rId4">
            <a:alphaModFix/>
          </a:blip>
          <a:srcRect b="0" l="0" r="0" t="0"/>
          <a:stretch/>
        </p:blipFill>
        <p:spPr>
          <a:xfrm>
            <a:off x="5410200" y="3733800"/>
            <a:ext cx="3486150" cy="2715179"/>
          </a:xfrm>
          <a:prstGeom prst="rect">
            <a:avLst/>
          </a:prstGeom>
          <a:noFill/>
          <a:ln>
            <a:noFill/>
          </a:ln>
        </p:spPr>
      </p:pic>
      <p:sp>
        <p:nvSpPr>
          <p:cNvPr id="343" name="Google Shape;343;p3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descr="F:\Gifs\stringpulse-2_TransverseWaveonString.gif" id="344" name="Google Shape;344;p37"/>
          <p:cNvPicPr preferRelativeResize="0"/>
          <p:nvPr/>
        </p:nvPicPr>
        <p:blipFill rotWithShape="1">
          <a:blip r:embed="rId5">
            <a:alphaModFix/>
          </a:blip>
          <a:srcRect b="0" l="0" r="0" t="0"/>
          <a:stretch/>
        </p:blipFill>
        <p:spPr>
          <a:xfrm>
            <a:off x="2743200" y="1828800"/>
            <a:ext cx="5867400" cy="1476375"/>
          </a:xfrm>
          <a:prstGeom prst="rect">
            <a:avLst/>
          </a:prstGeom>
          <a:noFill/>
          <a:ln>
            <a:noFill/>
          </a:ln>
        </p:spPr>
      </p:pic>
      <p:sp>
        <p:nvSpPr>
          <p:cNvPr id="345" name="Google Shape;345;p3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46" name="Google Shape;346;p3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352" name="Google Shape;352;p38"/>
          <p:cNvPicPr preferRelativeResize="0"/>
          <p:nvPr/>
        </p:nvPicPr>
        <p:blipFill rotWithShape="1">
          <a:blip r:embed="rId3">
            <a:alphaModFix/>
          </a:blip>
          <a:srcRect b="0" l="0" r="0" t="0"/>
          <a:stretch/>
        </p:blipFill>
        <p:spPr>
          <a:xfrm>
            <a:off x="1143000" y="1417639"/>
            <a:ext cx="7162800" cy="4364036"/>
          </a:xfrm>
          <a:prstGeom prst="rect">
            <a:avLst/>
          </a:prstGeom>
          <a:noFill/>
          <a:ln>
            <a:noFill/>
          </a:ln>
        </p:spPr>
      </p:pic>
      <p:sp>
        <p:nvSpPr>
          <p:cNvPr id="353" name="Google Shape;353;p38"/>
          <p:cNvSpPr txBox="1"/>
          <p:nvPr/>
        </p:nvSpPr>
        <p:spPr>
          <a:xfrm>
            <a:off x="914400" y="274638"/>
            <a:ext cx="7772400" cy="1143000"/>
          </a:xfrm>
          <a:prstGeom prst="rect">
            <a:avLst/>
          </a:prstGeom>
          <a:noFill/>
          <a:ln>
            <a:noFill/>
          </a:ln>
        </p:spPr>
        <p:txBody>
          <a:bodyPr anchorCtr="0" anchor="t" bIns="45700" lIns="91425" spcFirstLastPara="1" rIns="91425" wrap="square" tIns="45700">
            <a:normAutofit fontScale="90000" lnSpcReduction="10000"/>
          </a:bodyPr>
          <a:lstStyle/>
          <a:p>
            <a:pPr indent="0" lvl="0" marL="0" marR="0" rtl="0" algn="l">
              <a:spcBef>
                <a:spcPts val="0"/>
              </a:spcBef>
              <a:spcAft>
                <a:spcPts val="0"/>
              </a:spcAft>
              <a:buClr>
                <a:schemeClr val="dk2"/>
              </a:buClr>
              <a:buSzPct val="100000"/>
              <a:buFont typeface="Libre Franklin"/>
              <a:buNone/>
            </a:pPr>
            <a:r>
              <a:rPr lang="en-US" sz="4000">
                <a:solidFill>
                  <a:schemeClr val="dk2"/>
                </a:solidFill>
                <a:latin typeface="Libre Franklin"/>
                <a:ea typeface="Libre Franklin"/>
                <a:cs typeface="Libre Franklin"/>
                <a:sym typeface="Libre Franklin"/>
              </a:rPr>
              <a:t>One Dimensional Pulse and a </a:t>
            </a:r>
            <a:br>
              <a:rPr lang="en-US" sz="4000">
                <a:solidFill>
                  <a:schemeClr val="dk2"/>
                </a:solidFill>
                <a:latin typeface="Libre Franklin"/>
                <a:ea typeface="Libre Franklin"/>
                <a:cs typeface="Libre Franklin"/>
                <a:sym typeface="Libre Franklin"/>
              </a:rPr>
            </a:br>
            <a:r>
              <a:rPr lang="en-US" sz="4000">
                <a:solidFill>
                  <a:schemeClr val="dk2"/>
                </a:solidFill>
                <a:latin typeface="Libre Franklin"/>
                <a:ea typeface="Libre Franklin"/>
                <a:cs typeface="Libre Franklin"/>
                <a:sym typeface="Libre Franklin"/>
              </a:rPr>
              <a:t>Wave Function </a:t>
            </a:r>
            <a:endParaRPr/>
          </a:p>
        </p:txBody>
      </p:sp>
      <p:sp>
        <p:nvSpPr>
          <p:cNvPr id="354" name="Google Shape;354;p3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55" name="Google Shape;355;p3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Wave Function</a:t>
            </a:r>
            <a:endParaRPr/>
          </a:p>
        </p:txBody>
      </p:sp>
      <p:sp>
        <p:nvSpPr>
          <p:cNvPr id="361" name="Google Shape;361;p39"/>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Autofit/>
          </a:bodyPr>
          <a:lstStyle/>
          <a:p>
            <a:pPr indent="-273050" lvl="0" marL="273050" rtl="0" algn="l">
              <a:lnSpc>
                <a:spcPct val="200000"/>
              </a:lnSpc>
              <a:spcBef>
                <a:spcPts val="0"/>
              </a:spcBef>
              <a:spcAft>
                <a:spcPts val="0"/>
              </a:spcAft>
              <a:buSzPts val="2210"/>
              <a:buChar char="⚫"/>
            </a:pPr>
            <a:r>
              <a:rPr lang="en-US"/>
              <a:t>To completely describe a wave on a string (and the motion of any element along its length), we need a function that gives </a:t>
            </a:r>
            <a:r>
              <a:rPr lang="en-US" sz="2400"/>
              <a:t>the</a:t>
            </a:r>
            <a:r>
              <a:rPr lang="en-US"/>
              <a:t> shape of the wave.</a:t>
            </a:r>
            <a:endParaRPr/>
          </a:p>
          <a:p>
            <a:pPr indent="-273050" lvl="0" marL="273050" rtl="0" algn="l">
              <a:lnSpc>
                <a:spcPct val="200000"/>
              </a:lnSpc>
              <a:spcBef>
                <a:spcPts val="575"/>
              </a:spcBef>
              <a:spcAft>
                <a:spcPts val="0"/>
              </a:spcAft>
              <a:buSzPts val="2210"/>
              <a:buChar char="⚫"/>
            </a:pPr>
            <a:r>
              <a:rPr lang="en-US"/>
              <a:t>y is the perpendicular displacement , x is the horizontal distance covered by wave in time t.</a:t>
            </a:r>
            <a:endParaRPr/>
          </a:p>
        </p:txBody>
      </p:sp>
      <p:sp>
        <p:nvSpPr>
          <p:cNvPr id="362" name="Google Shape;362;p3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363" name="Google Shape;363;p3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64" name="Google Shape;364;p3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371" name="Google Shape;371;p40"/>
          <p:cNvPicPr preferRelativeResize="0"/>
          <p:nvPr/>
        </p:nvPicPr>
        <p:blipFill rotWithShape="1">
          <a:blip r:embed="rId3">
            <a:alphaModFix/>
          </a:blip>
          <a:srcRect b="0" l="0" r="0" t="0"/>
          <a:stretch/>
        </p:blipFill>
        <p:spPr>
          <a:xfrm>
            <a:off x="351559" y="1066800"/>
            <a:ext cx="8382000" cy="3352800"/>
          </a:xfrm>
          <a:prstGeom prst="rect">
            <a:avLst/>
          </a:prstGeom>
          <a:noFill/>
          <a:ln>
            <a:noFill/>
          </a:ln>
        </p:spPr>
      </p:pic>
      <p:pic>
        <p:nvPicPr>
          <p:cNvPr id="372" name="Google Shape;372;p40"/>
          <p:cNvPicPr preferRelativeResize="0"/>
          <p:nvPr/>
        </p:nvPicPr>
        <p:blipFill rotWithShape="1">
          <a:blip r:embed="rId4">
            <a:alphaModFix/>
          </a:blip>
          <a:srcRect b="0" l="0" r="0" t="0"/>
          <a:stretch/>
        </p:blipFill>
        <p:spPr>
          <a:xfrm>
            <a:off x="304800" y="4724400"/>
            <a:ext cx="8475518" cy="914400"/>
          </a:xfrm>
          <a:prstGeom prst="rect">
            <a:avLst/>
          </a:prstGeom>
          <a:noFill/>
          <a:ln>
            <a:noFill/>
          </a:ln>
        </p:spPr>
      </p:pic>
      <p:sp>
        <p:nvSpPr>
          <p:cNvPr id="373" name="Google Shape;373;p40"/>
          <p:cNvSpPr txBox="1"/>
          <p:nvPr/>
        </p:nvSpPr>
        <p:spPr>
          <a:xfrm>
            <a:off x="574964" y="346364"/>
            <a:ext cx="8382000" cy="685800"/>
          </a:xfrm>
          <a:prstGeom prst="rect">
            <a:avLst/>
          </a:prstGeom>
          <a:noFill/>
          <a:ln>
            <a:noFill/>
          </a:ln>
        </p:spPr>
        <p:txBody>
          <a:bodyPr anchorCtr="0" anchor="t" bIns="45700" lIns="91425" spcFirstLastPara="1" rIns="91425" wrap="square" tIns="45700">
            <a:normAutofit fontScale="97500"/>
          </a:bodyPr>
          <a:lstStyle/>
          <a:p>
            <a:pPr indent="0" lvl="0" marL="0" marR="0" rtl="0" algn="l">
              <a:spcBef>
                <a:spcPts val="0"/>
              </a:spcBef>
              <a:spcAft>
                <a:spcPts val="0"/>
              </a:spcAft>
              <a:buClr>
                <a:schemeClr val="dk2"/>
              </a:buClr>
              <a:buSzPct val="100000"/>
              <a:buFont typeface="Libre Franklin"/>
              <a:buNone/>
            </a:pPr>
            <a:r>
              <a:rPr lang="en-US" sz="4000">
                <a:solidFill>
                  <a:schemeClr val="dk2"/>
                </a:solidFill>
                <a:latin typeface="Libre Franklin"/>
                <a:ea typeface="Libre Franklin"/>
                <a:cs typeface="Libre Franklin"/>
                <a:sym typeface="Libre Franklin"/>
              </a:rPr>
              <a:t>Wave Function </a:t>
            </a:r>
            <a:endParaRPr/>
          </a:p>
        </p:txBody>
      </p:sp>
      <p:sp>
        <p:nvSpPr>
          <p:cNvPr id="374" name="Google Shape;374;p4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75" name="Google Shape;375;p4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381" name="Google Shape;381;p41"/>
          <p:cNvSpPr txBox="1"/>
          <p:nvPr>
            <p:ph idx="4294967295" type="title"/>
          </p:nvPr>
        </p:nvSpPr>
        <p:spPr>
          <a:xfrm>
            <a:off x="381000" y="381000"/>
            <a:ext cx="7772400" cy="487362"/>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US"/>
              <a:t>Example Problem 1</a:t>
            </a:r>
            <a:endParaRPr/>
          </a:p>
        </p:txBody>
      </p:sp>
      <p:sp>
        <p:nvSpPr>
          <p:cNvPr id="382" name="Google Shape;382;p41"/>
          <p:cNvSpPr txBox="1"/>
          <p:nvPr>
            <p:ph idx="4294967295" type="body"/>
          </p:nvPr>
        </p:nvSpPr>
        <p:spPr>
          <a:xfrm>
            <a:off x="457200" y="762000"/>
            <a:ext cx="8686800" cy="45720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10"/>
              <a:buChar char="⚫"/>
            </a:pPr>
            <a:r>
              <a:rPr lang="en-US"/>
              <a:t>Pulse moving to the Right:</a:t>
            </a:r>
            <a:endParaRPr/>
          </a:p>
        </p:txBody>
      </p:sp>
      <p:pic>
        <p:nvPicPr>
          <p:cNvPr id="383" name="Google Shape;383;p41"/>
          <p:cNvPicPr preferRelativeResize="0"/>
          <p:nvPr/>
        </p:nvPicPr>
        <p:blipFill rotWithShape="1">
          <a:blip r:embed="rId3">
            <a:alphaModFix/>
          </a:blip>
          <a:srcRect b="57143" l="0" r="0" t="0"/>
          <a:stretch/>
        </p:blipFill>
        <p:spPr>
          <a:xfrm>
            <a:off x="762000" y="1143000"/>
            <a:ext cx="7543800" cy="2057400"/>
          </a:xfrm>
          <a:prstGeom prst="rect">
            <a:avLst/>
          </a:prstGeom>
          <a:noFill/>
          <a:ln>
            <a:noFill/>
          </a:ln>
        </p:spPr>
      </p:pic>
      <p:sp>
        <p:nvSpPr>
          <p:cNvPr id="384" name="Google Shape;384;p4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85" name="Google Shape;385;p4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5"/>
          <p:cNvSpPr txBox="1"/>
          <p:nvPr/>
        </p:nvSpPr>
        <p:spPr>
          <a:xfrm>
            <a:off x="685800" y="304800"/>
            <a:ext cx="5410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Visualize this image and tell what happens?</a:t>
            </a:r>
            <a:endParaRPr/>
          </a:p>
        </p:txBody>
      </p:sp>
      <p:sp>
        <p:nvSpPr>
          <p:cNvPr id="125" name="Google Shape;125;p1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descr="F:\Gifs\Gifs\giphy-downsized-large.gif" id="126" name="Google Shape;126;p15"/>
          <p:cNvPicPr preferRelativeResize="0"/>
          <p:nvPr/>
        </p:nvPicPr>
        <p:blipFill rotWithShape="1">
          <a:blip r:embed="rId3">
            <a:alphaModFix/>
          </a:blip>
          <a:srcRect b="0" l="0" r="0" t="0"/>
          <a:stretch/>
        </p:blipFill>
        <p:spPr>
          <a:xfrm>
            <a:off x="762000" y="1066800"/>
            <a:ext cx="7543800" cy="5105400"/>
          </a:xfrm>
          <a:prstGeom prst="rect">
            <a:avLst/>
          </a:prstGeom>
          <a:noFill/>
          <a:ln>
            <a:noFill/>
          </a:ln>
        </p:spPr>
      </p:pic>
      <p:sp>
        <p:nvSpPr>
          <p:cNvPr id="127" name="Google Shape;127;p1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128" name="Google Shape;128;p1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391" name="Google Shape;391;p42"/>
          <p:cNvSpPr txBox="1"/>
          <p:nvPr>
            <p:ph idx="4294967295" type="title"/>
          </p:nvPr>
        </p:nvSpPr>
        <p:spPr>
          <a:xfrm>
            <a:off x="381000" y="381000"/>
            <a:ext cx="7772400" cy="487362"/>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US"/>
              <a:t>Example Problem 1</a:t>
            </a:r>
            <a:endParaRPr/>
          </a:p>
        </p:txBody>
      </p:sp>
      <p:sp>
        <p:nvSpPr>
          <p:cNvPr id="392" name="Google Shape;392;p42"/>
          <p:cNvSpPr txBox="1"/>
          <p:nvPr>
            <p:ph idx="4294967295" type="body"/>
          </p:nvPr>
        </p:nvSpPr>
        <p:spPr>
          <a:xfrm>
            <a:off x="457200" y="762000"/>
            <a:ext cx="8686800" cy="45720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10"/>
              <a:buChar char="⚫"/>
            </a:pPr>
            <a:r>
              <a:rPr lang="en-US"/>
              <a:t>Pulse moving to the Right:</a:t>
            </a:r>
            <a:endParaRPr/>
          </a:p>
        </p:txBody>
      </p:sp>
      <p:pic>
        <p:nvPicPr>
          <p:cNvPr id="393" name="Google Shape;393;p42"/>
          <p:cNvPicPr preferRelativeResize="0"/>
          <p:nvPr/>
        </p:nvPicPr>
        <p:blipFill rotWithShape="1">
          <a:blip r:embed="rId3">
            <a:alphaModFix/>
          </a:blip>
          <a:srcRect b="57143" l="0" r="0" t="0"/>
          <a:stretch/>
        </p:blipFill>
        <p:spPr>
          <a:xfrm>
            <a:off x="762000" y="1143000"/>
            <a:ext cx="7543800" cy="2057400"/>
          </a:xfrm>
          <a:prstGeom prst="rect">
            <a:avLst/>
          </a:prstGeom>
          <a:noFill/>
          <a:ln>
            <a:noFill/>
          </a:ln>
        </p:spPr>
      </p:pic>
      <p:sp>
        <p:nvSpPr>
          <p:cNvPr id="394" name="Google Shape;394;p4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395" name="Google Shape;395;p4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401" name="Google Shape;401;p43"/>
          <p:cNvSpPr txBox="1"/>
          <p:nvPr>
            <p:ph idx="4294967295" type="title"/>
          </p:nvPr>
        </p:nvSpPr>
        <p:spPr>
          <a:xfrm>
            <a:off x="381000" y="381000"/>
            <a:ext cx="7772400" cy="487362"/>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US"/>
              <a:t>Example Problem 1</a:t>
            </a:r>
            <a:endParaRPr/>
          </a:p>
        </p:txBody>
      </p:sp>
      <p:sp>
        <p:nvSpPr>
          <p:cNvPr id="402" name="Google Shape;402;p43"/>
          <p:cNvSpPr txBox="1"/>
          <p:nvPr>
            <p:ph idx="4294967295" type="body"/>
          </p:nvPr>
        </p:nvSpPr>
        <p:spPr>
          <a:xfrm>
            <a:off x="457200" y="762000"/>
            <a:ext cx="8686800" cy="4572000"/>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2210"/>
              <a:buChar char="⚫"/>
            </a:pPr>
            <a:r>
              <a:rPr lang="en-US"/>
              <a:t>Pulse moving to the Right:</a:t>
            </a:r>
            <a:endParaRPr/>
          </a:p>
        </p:txBody>
      </p:sp>
      <p:pic>
        <p:nvPicPr>
          <p:cNvPr id="403" name="Google Shape;403;p43"/>
          <p:cNvPicPr preferRelativeResize="0"/>
          <p:nvPr/>
        </p:nvPicPr>
        <p:blipFill rotWithShape="1">
          <a:blip r:embed="rId3">
            <a:alphaModFix/>
          </a:blip>
          <a:srcRect b="0" l="0" r="0" t="0"/>
          <a:stretch/>
        </p:blipFill>
        <p:spPr>
          <a:xfrm>
            <a:off x="762000" y="1143000"/>
            <a:ext cx="7543800" cy="4800600"/>
          </a:xfrm>
          <a:prstGeom prst="rect">
            <a:avLst/>
          </a:prstGeom>
          <a:noFill/>
          <a:ln>
            <a:noFill/>
          </a:ln>
        </p:spPr>
      </p:pic>
      <p:sp>
        <p:nvSpPr>
          <p:cNvPr id="404" name="Google Shape;404;p4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05" name="Google Shape;405;p4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412" name="Google Shape;412;p44"/>
          <p:cNvPicPr preferRelativeResize="0"/>
          <p:nvPr/>
        </p:nvPicPr>
        <p:blipFill rotWithShape="1">
          <a:blip r:embed="rId3">
            <a:alphaModFix/>
          </a:blip>
          <a:srcRect b="0" l="0" r="0" t="0"/>
          <a:stretch/>
        </p:blipFill>
        <p:spPr>
          <a:xfrm>
            <a:off x="533400" y="457200"/>
            <a:ext cx="7772400" cy="1866900"/>
          </a:xfrm>
          <a:prstGeom prst="rect">
            <a:avLst/>
          </a:prstGeom>
          <a:noFill/>
          <a:ln>
            <a:noFill/>
          </a:ln>
        </p:spPr>
      </p:pic>
      <p:pic>
        <p:nvPicPr>
          <p:cNvPr id="413" name="Google Shape;413;p44"/>
          <p:cNvPicPr preferRelativeResize="0"/>
          <p:nvPr/>
        </p:nvPicPr>
        <p:blipFill rotWithShape="1">
          <a:blip r:embed="rId4">
            <a:alphaModFix/>
          </a:blip>
          <a:srcRect b="0" l="0" r="0" t="0"/>
          <a:stretch/>
        </p:blipFill>
        <p:spPr>
          <a:xfrm>
            <a:off x="533400" y="2324101"/>
            <a:ext cx="8000999" cy="1843088"/>
          </a:xfrm>
          <a:prstGeom prst="rect">
            <a:avLst/>
          </a:prstGeom>
          <a:noFill/>
          <a:ln>
            <a:noFill/>
          </a:ln>
        </p:spPr>
      </p:pic>
      <p:grpSp>
        <p:nvGrpSpPr>
          <p:cNvPr id="414" name="Google Shape;414;p44"/>
          <p:cNvGrpSpPr/>
          <p:nvPr/>
        </p:nvGrpSpPr>
        <p:grpSpPr>
          <a:xfrm>
            <a:off x="457200" y="4267200"/>
            <a:ext cx="8458200" cy="2009484"/>
            <a:chOff x="457200" y="4267200"/>
            <a:chExt cx="8458200" cy="2009484"/>
          </a:xfrm>
        </p:grpSpPr>
        <p:pic>
          <p:nvPicPr>
            <p:cNvPr id="415" name="Google Shape;415;p44"/>
            <p:cNvPicPr preferRelativeResize="0"/>
            <p:nvPr/>
          </p:nvPicPr>
          <p:blipFill rotWithShape="1">
            <a:blip r:embed="rId5">
              <a:alphaModFix/>
            </a:blip>
            <a:srcRect b="0" l="0" r="0" t="0"/>
            <a:stretch/>
          </p:blipFill>
          <p:spPr>
            <a:xfrm>
              <a:off x="457200" y="4267200"/>
              <a:ext cx="3019426" cy="2005011"/>
            </a:xfrm>
            <a:prstGeom prst="rect">
              <a:avLst/>
            </a:prstGeom>
            <a:noFill/>
            <a:ln>
              <a:noFill/>
            </a:ln>
          </p:spPr>
        </p:pic>
        <p:pic>
          <p:nvPicPr>
            <p:cNvPr id="416" name="Google Shape;416;p44"/>
            <p:cNvPicPr preferRelativeResize="0"/>
            <p:nvPr/>
          </p:nvPicPr>
          <p:blipFill rotWithShape="1">
            <a:blip r:embed="rId6">
              <a:alphaModFix/>
            </a:blip>
            <a:srcRect b="0" l="0" r="0" t="0"/>
            <a:stretch/>
          </p:blipFill>
          <p:spPr>
            <a:xfrm>
              <a:off x="3429000" y="4395789"/>
              <a:ext cx="3048000" cy="1852611"/>
            </a:xfrm>
            <a:prstGeom prst="rect">
              <a:avLst/>
            </a:prstGeom>
            <a:noFill/>
            <a:ln>
              <a:noFill/>
            </a:ln>
          </p:spPr>
        </p:pic>
        <p:pic>
          <p:nvPicPr>
            <p:cNvPr id="417" name="Google Shape;417;p44"/>
            <p:cNvPicPr preferRelativeResize="0"/>
            <p:nvPr/>
          </p:nvPicPr>
          <p:blipFill rotWithShape="1">
            <a:blip r:embed="rId7">
              <a:alphaModFix/>
            </a:blip>
            <a:srcRect b="0" l="0" r="0" t="0"/>
            <a:stretch/>
          </p:blipFill>
          <p:spPr>
            <a:xfrm>
              <a:off x="6324600" y="4343400"/>
              <a:ext cx="2590800" cy="1933284"/>
            </a:xfrm>
            <a:prstGeom prst="rect">
              <a:avLst/>
            </a:prstGeom>
            <a:noFill/>
            <a:ln>
              <a:noFill/>
            </a:ln>
          </p:spPr>
        </p:pic>
      </p:grpSp>
      <p:sp>
        <p:nvSpPr>
          <p:cNvPr id="418" name="Google Shape;418;p4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19" name="Google Shape;419;p44"/>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425" name="Google Shape;425;p45"/>
          <p:cNvPicPr preferRelativeResize="0"/>
          <p:nvPr/>
        </p:nvPicPr>
        <p:blipFill rotWithShape="1">
          <a:blip r:embed="rId3">
            <a:alphaModFix/>
          </a:blip>
          <a:srcRect b="42424" l="0" r="0" t="0"/>
          <a:stretch/>
        </p:blipFill>
        <p:spPr>
          <a:xfrm>
            <a:off x="381000" y="533400"/>
            <a:ext cx="7010400" cy="1447800"/>
          </a:xfrm>
          <a:prstGeom prst="rect">
            <a:avLst/>
          </a:prstGeom>
          <a:noFill/>
          <a:ln>
            <a:noFill/>
          </a:ln>
        </p:spPr>
      </p:pic>
      <p:pic>
        <p:nvPicPr>
          <p:cNvPr id="426" name="Google Shape;426;p45"/>
          <p:cNvPicPr preferRelativeResize="0"/>
          <p:nvPr/>
        </p:nvPicPr>
        <p:blipFill rotWithShape="1">
          <a:blip r:embed="rId4">
            <a:alphaModFix/>
          </a:blip>
          <a:srcRect b="32432" l="0" r="0" t="0"/>
          <a:stretch/>
        </p:blipFill>
        <p:spPr>
          <a:xfrm>
            <a:off x="381000" y="3200400"/>
            <a:ext cx="7162800" cy="1905000"/>
          </a:xfrm>
          <a:prstGeom prst="rect">
            <a:avLst/>
          </a:prstGeom>
          <a:noFill/>
          <a:ln>
            <a:noFill/>
          </a:ln>
        </p:spPr>
      </p:pic>
      <p:sp>
        <p:nvSpPr>
          <p:cNvPr id="427" name="Google Shape;427;p4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28" name="Google Shape;428;p4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434" name="Google Shape;434;p46"/>
          <p:cNvPicPr preferRelativeResize="0"/>
          <p:nvPr/>
        </p:nvPicPr>
        <p:blipFill rotWithShape="1">
          <a:blip r:embed="rId3">
            <a:alphaModFix/>
          </a:blip>
          <a:srcRect b="0" l="0" r="0" t="0"/>
          <a:stretch/>
        </p:blipFill>
        <p:spPr>
          <a:xfrm>
            <a:off x="381000" y="533400"/>
            <a:ext cx="7010400" cy="2514600"/>
          </a:xfrm>
          <a:prstGeom prst="rect">
            <a:avLst/>
          </a:prstGeom>
          <a:noFill/>
          <a:ln>
            <a:noFill/>
          </a:ln>
        </p:spPr>
      </p:pic>
      <p:pic>
        <p:nvPicPr>
          <p:cNvPr id="435" name="Google Shape;435;p46"/>
          <p:cNvPicPr preferRelativeResize="0"/>
          <p:nvPr/>
        </p:nvPicPr>
        <p:blipFill rotWithShape="1">
          <a:blip r:embed="rId4">
            <a:alphaModFix/>
          </a:blip>
          <a:srcRect b="0" l="0" r="0" t="0"/>
          <a:stretch/>
        </p:blipFill>
        <p:spPr>
          <a:xfrm>
            <a:off x="381000" y="3200400"/>
            <a:ext cx="7162800" cy="2819400"/>
          </a:xfrm>
          <a:prstGeom prst="rect">
            <a:avLst/>
          </a:prstGeom>
          <a:noFill/>
          <a:ln>
            <a:noFill/>
          </a:ln>
        </p:spPr>
      </p:pic>
      <p:sp>
        <p:nvSpPr>
          <p:cNvPr id="436" name="Google Shape;436;p4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37" name="Google Shape;437;p4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Sinusoidal Wave</a:t>
            </a:r>
            <a:endParaRPr/>
          </a:p>
        </p:txBody>
      </p:sp>
      <p:sp>
        <p:nvSpPr>
          <p:cNvPr id="443" name="Google Shape;443;p4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444" name="Google Shape;444;p47"/>
          <p:cNvPicPr preferRelativeResize="0"/>
          <p:nvPr>
            <p:ph idx="1" type="body"/>
          </p:nvPr>
        </p:nvPicPr>
        <p:blipFill rotWithShape="1">
          <a:blip r:embed="rId3">
            <a:alphaModFix/>
          </a:blip>
          <a:srcRect b="0" l="0" r="0" t="0"/>
          <a:stretch/>
        </p:blipFill>
        <p:spPr>
          <a:xfrm>
            <a:off x="762000" y="1524000"/>
            <a:ext cx="7696200" cy="2514600"/>
          </a:xfrm>
          <a:prstGeom prst="rect">
            <a:avLst/>
          </a:prstGeom>
          <a:noFill/>
          <a:ln>
            <a:noFill/>
          </a:ln>
        </p:spPr>
      </p:pic>
      <p:pic>
        <p:nvPicPr>
          <p:cNvPr id="445" name="Google Shape;445;p47"/>
          <p:cNvPicPr preferRelativeResize="0"/>
          <p:nvPr/>
        </p:nvPicPr>
        <p:blipFill rotWithShape="1">
          <a:blip r:embed="rId4">
            <a:alphaModFix/>
          </a:blip>
          <a:srcRect b="0" l="0" r="0" t="0"/>
          <a:stretch/>
        </p:blipFill>
        <p:spPr>
          <a:xfrm>
            <a:off x="1676400" y="4191000"/>
            <a:ext cx="5410200" cy="1676400"/>
          </a:xfrm>
          <a:prstGeom prst="rect">
            <a:avLst/>
          </a:prstGeom>
          <a:noFill/>
          <a:ln>
            <a:noFill/>
          </a:ln>
        </p:spPr>
      </p:pic>
      <p:sp>
        <p:nvSpPr>
          <p:cNvPr id="446" name="Google Shape;446;p4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47" name="Google Shape;447;p4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453" name="Google Shape;453;p48"/>
          <p:cNvPicPr preferRelativeResize="0"/>
          <p:nvPr/>
        </p:nvPicPr>
        <p:blipFill rotWithShape="1">
          <a:blip r:embed="rId3">
            <a:alphaModFix/>
          </a:blip>
          <a:srcRect b="0" l="0" r="0" t="0"/>
          <a:stretch/>
        </p:blipFill>
        <p:spPr>
          <a:xfrm>
            <a:off x="838200" y="533400"/>
            <a:ext cx="7848600" cy="5638800"/>
          </a:xfrm>
          <a:prstGeom prst="rect">
            <a:avLst/>
          </a:prstGeom>
          <a:noFill/>
          <a:ln>
            <a:noFill/>
          </a:ln>
        </p:spPr>
      </p:pic>
      <p:sp>
        <p:nvSpPr>
          <p:cNvPr id="454" name="Google Shape;454;p4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55" name="Google Shape;455;p4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462" name="Google Shape;462;p49"/>
          <p:cNvPicPr preferRelativeResize="0"/>
          <p:nvPr/>
        </p:nvPicPr>
        <p:blipFill rotWithShape="1">
          <a:blip r:embed="rId3">
            <a:alphaModFix/>
          </a:blip>
          <a:srcRect b="0" l="0" r="0" t="0"/>
          <a:stretch/>
        </p:blipFill>
        <p:spPr>
          <a:xfrm>
            <a:off x="762000" y="609600"/>
            <a:ext cx="7924799" cy="5638800"/>
          </a:xfrm>
          <a:prstGeom prst="rect">
            <a:avLst/>
          </a:prstGeom>
          <a:noFill/>
          <a:ln>
            <a:noFill/>
          </a:ln>
        </p:spPr>
      </p:pic>
      <p:pic>
        <p:nvPicPr>
          <p:cNvPr id="463" name="Google Shape;463;p49"/>
          <p:cNvPicPr preferRelativeResize="0"/>
          <p:nvPr/>
        </p:nvPicPr>
        <p:blipFill rotWithShape="1">
          <a:blip r:embed="rId4">
            <a:alphaModFix/>
          </a:blip>
          <a:srcRect b="0" l="0" r="0" t="0"/>
          <a:stretch/>
        </p:blipFill>
        <p:spPr>
          <a:xfrm>
            <a:off x="5943600" y="4876800"/>
            <a:ext cx="2095500" cy="609600"/>
          </a:xfrm>
          <a:prstGeom prst="rect">
            <a:avLst/>
          </a:prstGeom>
          <a:noFill/>
          <a:ln>
            <a:noFill/>
          </a:ln>
        </p:spPr>
      </p:pic>
      <p:sp>
        <p:nvSpPr>
          <p:cNvPr id="464" name="Google Shape;464;p4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65" name="Google Shape;465;p4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0"/>
          <p:cNvSpPr txBox="1"/>
          <p:nvPr>
            <p:ph type="title"/>
          </p:nvPr>
        </p:nvSpPr>
        <p:spPr>
          <a:xfrm>
            <a:off x="381000" y="152400"/>
            <a:ext cx="7772400" cy="579438"/>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US"/>
              <a:t>Example Problem 2</a:t>
            </a:r>
            <a:endParaRPr/>
          </a:p>
        </p:txBody>
      </p:sp>
      <p:sp>
        <p:nvSpPr>
          <p:cNvPr id="472" name="Google Shape;472;p5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473" name="Google Shape;473;p50"/>
          <p:cNvPicPr preferRelativeResize="0"/>
          <p:nvPr/>
        </p:nvPicPr>
        <p:blipFill rotWithShape="1">
          <a:blip r:embed="rId3">
            <a:alphaModFix/>
          </a:blip>
          <a:srcRect b="0" l="0" r="0" t="0"/>
          <a:stretch/>
        </p:blipFill>
        <p:spPr>
          <a:xfrm>
            <a:off x="1562100" y="821221"/>
            <a:ext cx="6019800" cy="5438775"/>
          </a:xfrm>
          <a:prstGeom prst="rect">
            <a:avLst/>
          </a:prstGeom>
          <a:noFill/>
          <a:ln cap="flat" cmpd="sng" w="9525">
            <a:solidFill>
              <a:schemeClr val="dk1"/>
            </a:solidFill>
            <a:prstDash val="solid"/>
            <a:miter lim="800000"/>
            <a:headEnd len="sm" w="sm" type="none"/>
            <a:tailEnd len="sm" w="sm" type="none"/>
          </a:ln>
        </p:spPr>
      </p:pic>
      <p:sp>
        <p:nvSpPr>
          <p:cNvPr id="474" name="Google Shape;474;p5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75" name="Google Shape;475;p5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1"/>
          <p:cNvSpPr txBox="1"/>
          <p:nvPr>
            <p:ph type="title"/>
          </p:nvPr>
        </p:nvSpPr>
        <p:spPr>
          <a:xfrm>
            <a:off x="381000" y="152400"/>
            <a:ext cx="7772400" cy="579438"/>
          </a:xfrm>
          <a:prstGeom prst="rect">
            <a:avLst/>
          </a:prstGeom>
          <a:noFill/>
          <a:ln>
            <a:noFill/>
          </a:ln>
        </p:spPr>
        <p:txBody>
          <a:bodyPr anchorCtr="0" anchor="b" bIns="91425" lIns="91425" spcFirstLastPara="1" rIns="91425" wrap="square" tIns="45700">
            <a:normAutofit fontScale="90000"/>
          </a:bodyPr>
          <a:lstStyle/>
          <a:p>
            <a:pPr indent="0" lvl="0" marL="0" rtl="0" algn="l">
              <a:spcBef>
                <a:spcPts val="0"/>
              </a:spcBef>
              <a:spcAft>
                <a:spcPts val="0"/>
              </a:spcAft>
              <a:buNone/>
            </a:pPr>
            <a:r>
              <a:rPr lang="en-US"/>
              <a:t>Example Problem 2</a:t>
            </a:r>
            <a:endParaRPr/>
          </a:p>
        </p:txBody>
      </p:sp>
      <p:sp>
        <p:nvSpPr>
          <p:cNvPr id="482" name="Google Shape;482;p5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483" name="Google Shape;483;p51"/>
          <p:cNvPicPr preferRelativeResize="0"/>
          <p:nvPr/>
        </p:nvPicPr>
        <p:blipFill rotWithShape="1">
          <a:blip r:embed="rId3">
            <a:alphaModFix/>
          </a:blip>
          <a:srcRect b="0" l="0" r="0" t="0"/>
          <a:stretch/>
        </p:blipFill>
        <p:spPr>
          <a:xfrm>
            <a:off x="304800" y="656359"/>
            <a:ext cx="3962400" cy="5438775"/>
          </a:xfrm>
          <a:prstGeom prst="rect">
            <a:avLst/>
          </a:prstGeom>
          <a:noFill/>
          <a:ln cap="flat" cmpd="sng" w="9525">
            <a:solidFill>
              <a:schemeClr val="dk1"/>
            </a:solidFill>
            <a:prstDash val="solid"/>
            <a:miter lim="800000"/>
            <a:headEnd len="sm" w="sm" type="none"/>
            <a:tailEnd len="sm" w="sm" type="none"/>
          </a:ln>
        </p:spPr>
      </p:pic>
      <p:pic>
        <p:nvPicPr>
          <p:cNvPr id="484" name="Google Shape;484;p51"/>
          <p:cNvPicPr preferRelativeResize="0"/>
          <p:nvPr/>
        </p:nvPicPr>
        <p:blipFill rotWithShape="1">
          <a:blip r:embed="rId4">
            <a:alphaModFix/>
          </a:blip>
          <a:srcRect b="0" l="0" r="0" t="0"/>
          <a:stretch/>
        </p:blipFill>
        <p:spPr>
          <a:xfrm>
            <a:off x="4343400" y="656359"/>
            <a:ext cx="4648200" cy="5438775"/>
          </a:xfrm>
          <a:prstGeom prst="rect">
            <a:avLst/>
          </a:prstGeom>
          <a:noFill/>
          <a:ln cap="flat" cmpd="sng" w="9525">
            <a:solidFill>
              <a:schemeClr val="dk1"/>
            </a:solidFill>
            <a:prstDash val="solid"/>
            <a:miter lim="800000"/>
            <a:headEnd len="sm" w="sm" type="none"/>
            <a:tailEnd len="sm" w="sm" type="none"/>
          </a:ln>
        </p:spPr>
      </p:pic>
      <p:sp>
        <p:nvSpPr>
          <p:cNvPr id="485" name="Google Shape;485;p5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86" name="Google Shape;486;p5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p:nvPr/>
        </p:nvSpPr>
        <p:spPr>
          <a:xfrm>
            <a:off x="609600" y="457200"/>
            <a:ext cx="406143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Visualize this image too and tell what happens?</a:t>
            </a:r>
            <a:endParaRPr/>
          </a:p>
        </p:txBody>
      </p:sp>
      <p:sp>
        <p:nvSpPr>
          <p:cNvPr id="134" name="Google Shape;134;p1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descr="F:\Gifs\Gifs\giphy (1).gif" id="135" name="Google Shape;135;p16"/>
          <p:cNvPicPr preferRelativeResize="0"/>
          <p:nvPr/>
        </p:nvPicPr>
        <p:blipFill rotWithShape="1">
          <a:blip r:embed="rId3">
            <a:alphaModFix/>
          </a:blip>
          <a:srcRect b="0" l="0" r="0" t="0"/>
          <a:stretch/>
        </p:blipFill>
        <p:spPr>
          <a:xfrm>
            <a:off x="533400" y="1066800"/>
            <a:ext cx="8077200" cy="4800600"/>
          </a:xfrm>
          <a:prstGeom prst="rect">
            <a:avLst/>
          </a:prstGeom>
          <a:noFill/>
          <a:ln>
            <a:noFill/>
          </a:ln>
        </p:spPr>
      </p:pic>
      <p:sp>
        <p:nvSpPr>
          <p:cNvPr id="136" name="Google Shape;136;p1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137" name="Google Shape;137;p16"/>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492" name="Google Shape;492;p52"/>
          <p:cNvPicPr preferRelativeResize="0"/>
          <p:nvPr/>
        </p:nvPicPr>
        <p:blipFill rotWithShape="1">
          <a:blip r:embed="rId3">
            <a:alphaModFix/>
          </a:blip>
          <a:srcRect b="68186" l="0" r="0" t="0"/>
          <a:stretch/>
        </p:blipFill>
        <p:spPr>
          <a:xfrm>
            <a:off x="457200" y="731838"/>
            <a:ext cx="8153400" cy="1706562"/>
          </a:xfrm>
          <a:prstGeom prst="rect">
            <a:avLst/>
          </a:prstGeom>
          <a:noFill/>
          <a:ln>
            <a:noFill/>
          </a:ln>
        </p:spPr>
      </p:pic>
      <p:sp>
        <p:nvSpPr>
          <p:cNvPr id="493" name="Google Shape;493;p52"/>
          <p:cNvSpPr txBox="1"/>
          <p:nvPr/>
        </p:nvSpPr>
        <p:spPr>
          <a:xfrm>
            <a:off x="381000" y="152400"/>
            <a:ext cx="7772400" cy="579438"/>
          </a:xfrm>
          <a:prstGeom prst="rect">
            <a:avLst/>
          </a:prstGeom>
          <a:noFill/>
          <a:ln>
            <a:noFill/>
          </a:ln>
        </p:spPr>
        <p:txBody>
          <a:bodyPr anchorCtr="0" anchor="t" bIns="45700" lIns="91425" spcFirstLastPara="1" rIns="91425" wrap="square" tIns="45700">
            <a:normAutofit fontScale="90000" lnSpcReduction="20000"/>
          </a:bodyPr>
          <a:lstStyle/>
          <a:p>
            <a:pPr indent="0" lvl="0" marL="0" marR="0" rtl="0" algn="l">
              <a:spcBef>
                <a:spcPts val="0"/>
              </a:spcBef>
              <a:spcAft>
                <a:spcPts val="0"/>
              </a:spcAft>
              <a:buClr>
                <a:schemeClr val="dk2"/>
              </a:buClr>
              <a:buSzPct val="100000"/>
              <a:buFont typeface="Libre Franklin"/>
              <a:buNone/>
            </a:pPr>
            <a:r>
              <a:rPr lang="en-US" sz="4000">
                <a:solidFill>
                  <a:schemeClr val="dk2"/>
                </a:solidFill>
                <a:latin typeface="Libre Franklin"/>
                <a:ea typeface="Libre Franklin"/>
                <a:cs typeface="Libre Franklin"/>
                <a:sym typeface="Libre Franklin"/>
              </a:rPr>
              <a:t>Example Problem 3</a:t>
            </a:r>
            <a:endParaRPr/>
          </a:p>
        </p:txBody>
      </p:sp>
      <p:sp>
        <p:nvSpPr>
          <p:cNvPr id="494" name="Google Shape;494;p5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495" name="Google Shape;495;p52"/>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501" name="Google Shape;501;p53"/>
          <p:cNvPicPr preferRelativeResize="0"/>
          <p:nvPr/>
        </p:nvPicPr>
        <p:blipFill rotWithShape="1">
          <a:blip r:embed="rId3">
            <a:alphaModFix/>
          </a:blip>
          <a:srcRect b="0" l="0" r="0" t="0"/>
          <a:stretch/>
        </p:blipFill>
        <p:spPr>
          <a:xfrm>
            <a:off x="457200" y="731838"/>
            <a:ext cx="8153400" cy="5364162"/>
          </a:xfrm>
          <a:prstGeom prst="rect">
            <a:avLst/>
          </a:prstGeom>
          <a:noFill/>
          <a:ln>
            <a:noFill/>
          </a:ln>
        </p:spPr>
      </p:pic>
      <p:sp>
        <p:nvSpPr>
          <p:cNvPr id="502" name="Google Shape;502;p53"/>
          <p:cNvSpPr txBox="1"/>
          <p:nvPr/>
        </p:nvSpPr>
        <p:spPr>
          <a:xfrm>
            <a:off x="381000" y="152400"/>
            <a:ext cx="7772400" cy="579438"/>
          </a:xfrm>
          <a:prstGeom prst="rect">
            <a:avLst/>
          </a:prstGeom>
          <a:noFill/>
          <a:ln>
            <a:noFill/>
          </a:ln>
        </p:spPr>
        <p:txBody>
          <a:bodyPr anchorCtr="0" anchor="t" bIns="45700" lIns="91425" spcFirstLastPara="1" rIns="91425" wrap="square" tIns="45700">
            <a:normAutofit fontScale="90000" lnSpcReduction="20000"/>
          </a:bodyPr>
          <a:lstStyle/>
          <a:p>
            <a:pPr indent="0" lvl="0" marL="0" marR="0" rtl="0" algn="l">
              <a:spcBef>
                <a:spcPts val="0"/>
              </a:spcBef>
              <a:spcAft>
                <a:spcPts val="0"/>
              </a:spcAft>
              <a:buClr>
                <a:schemeClr val="dk2"/>
              </a:buClr>
              <a:buSzPct val="100000"/>
              <a:buFont typeface="Libre Franklin"/>
              <a:buNone/>
            </a:pPr>
            <a:r>
              <a:rPr lang="en-US" sz="4000">
                <a:solidFill>
                  <a:schemeClr val="dk2"/>
                </a:solidFill>
                <a:latin typeface="Libre Franklin"/>
                <a:ea typeface="Libre Franklin"/>
                <a:cs typeface="Libre Franklin"/>
                <a:sym typeface="Libre Franklin"/>
              </a:rPr>
              <a:t>Example Problem 3</a:t>
            </a:r>
            <a:endParaRPr/>
          </a:p>
        </p:txBody>
      </p:sp>
      <p:sp>
        <p:nvSpPr>
          <p:cNvPr id="503" name="Google Shape;503;p5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504" name="Google Shape;504;p53"/>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4"/>
          <p:cNvSpPr txBox="1"/>
          <p:nvPr>
            <p:ph type="title"/>
          </p:nvPr>
        </p:nvSpPr>
        <p:spPr>
          <a:xfrm>
            <a:off x="838200" y="2057400"/>
            <a:ext cx="7772400" cy="1570038"/>
          </a:xfrm>
          <a:prstGeom prst="rect">
            <a:avLst/>
          </a:prstGeom>
          <a:noFill/>
          <a:ln>
            <a:noFill/>
          </a:ln>
        </p:spPr>
        <p:txBody>
          <a:bodyPr anchorCtr="0" anchor="b" bIns="91425" lIns="91425" spcFirstLastPara="1" rIns="91425" wrap="square" tIns="45700">
            <a:normAutofit/>
          </a:bodyPr>
          <a:lstStyle/>
          <a:p>
            <a:pPr indent="0" lvl="0" marL="0" rtl="0" algn="ctr">
              <a:spcBef>
                <a:spcPts val="0"/>
              </a:spcBef>
              <a:spcAft>
                <a:spcPts val="0"/>
              </a:spcAft>
              <a:buNone/>
            </a:pPr>
            <a:r>
              <a:rPr lang="en-US" sz="7200"/>
              <a:t>Practice Problems</a:t>
            </a:r>
            <a:endParaRPr/>
          </a:p>
        </p:txBody>
      </p:sp>
      <p:sp>
        <p:nvSpPr>
          <p:cNvPr id="510" name="Google Shape;510;p5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511" name="Google Shape;511;p5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512" name="Google Shape;512;p54"/>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518" name="Google Shape;518;p55"/>
          <p:cNvPicPr preferRelativeResize="0"/>
          <p:nvPr/>
        </p:nvPicPr>
        <p:blipFill rotWithShape="1">
          <a:blip r:embed="rId3">
            <a:alphaModFix/>
          </a:blip>
          <a:srcRect b="0" l="0" r="0" t="0"/>
          <a:stretch/>
        </p:blipFill>
        <p:spPr>
          <a:xfrm>
            <a:off x="304800" y="228600"/>
            <a:ext cx="5334000" cy="1524000"/>
          </a:xfrm>
          <a:prstGeom prst="rect">
            <a:avLst/>
          </a:prstGeom>
          <a:noFill/>
          <a:ln>
            <a:noFill/>
          </a:ln>
        </p:spPr>
      </p:pic>
      <p:pic>
        <p:nvPicPr>
          <p:cNvPr id="519" name="Google Shape;519;p55"/>
          <p:cNvPicPr preferRelativeResize="0"/>
          <p:nvPr/>
        </p:nvPicPr>
        <p:blipFill rotWithShape="1">
          <a:blip r:embed="rId4">
            <a:alphaModFix/>
          </a:blip>
          <a:srcRect b="0" l="0" r="0" t="0"/>
          <a:stretch/>
        </p:blipFill>
        <p:spPr>
          <a:xfrm>
            <a:off x="284018" y="1783773"/>
            <a:ext cx="5334000" cy="1336964"/>
          </a:xfrm>
          <a:prstGeom prst="rect">
            <a:avLst/>
          </a:prstGeom>
          <a:noFill/>
          <a:ln>
            <a:noFill/>
          </a:ln>
        </p:spPr>
      </p:pic>
      <p:pic>
        <p:nvPicPr>
          <p:cNvPr id="520" name="Google Shape;520;p55"/>
          <p:cNvPicPr preferRelativeResize="0"/>
          <p:nvPr/>
        </p:nvPicPr>
        <p:blipFill rotWithShape="1">
          <a:blip r:embed="rId5">
            <a:alphaModFix/>
          </a:blip>
          <a:srcRect b="0" l="0" r="0" t="0"/>
          <a:stretch/>
        </p:blipFill>
        <p:spPr>
          <a:xfrm>
            <a:off x="228600" y="3124200"/>
            <a:ext cx="5334000" cy="990600"/>
          </a:xfrm>
          <a:prstGeom prst="rect">
            <a:avLst/>
          </a:prstGeom>
          <a:noFill/>
          <a:ln>
            <a:noFill/>
          </a:ln>
        </p:spPr>
      </p:pic>
      <p:pic>
        <p:nvPicPr>
          <p:cNvPr id="521" name="Google Shape;521;p55"/>
          <p:cNvPicPr preferRelativeResize="0"/>
          <p:nvPr/>
        </p:nvPicPr>
        <p:blipFill rotWithShape="1">
          <a:blip r:embed="rId6">
            <a:alphaModFix/>
          </a:blip>
          <a:srcRect b="0" l="0" r="0" t="0"/>
          <a:stretch/>
        </p:blipFill>
        <p:spPr>
          <a:xfrm>
            <a:off x="228600" y="5341882"/>
            <a:ext cx="5202382" cy="1228725"/>
          </a:xfrm>
          <a:prstGeom prst="rect">
            <a:avLst/>
          </a:prstGeom>
          <a:noFill/>
          <a:ln>
            <a:noFill/>
          </a:ln>
        </p:spPr>
      </p:pic>
      <p:sp>
        <p:nvSpPr>
          <p:cNvPr id="522" name="Google Shape;522;p5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523" name="Google Shape;523;p55"/>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24" name="Google Shape;524;p55"/>
          <p:cNvSpPr/>
          <p:nvPr/>
        </p:nvSpPr>
        <p:spPr>
          <a:xfrm>
            <a:off x="228600" y="4141553"/>
            <a:ext cx="53340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4. For a certain transverse wave, the distance between two successive crests is 1.20 m, and eight crests pass a given point along the direction of travel every 12.0 s. Calculate the wave speed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descr="Image result for string pulse gif" id="144" name="Google Shape;144;p17"/>
          <p:cNvPicPr preferRelativeResize="0"/>
          <p:nvPr/>
        </p:nvPicPr>
        <p:blipFill rotWithShape="1">
          <a:blip r:embed="rId3">
            <a:alphaModFix/>
          </a:blip>
          <a:srcRect b="0" l="0" r="0" t="0"/>
          <a:stretch/>
        </p:blipFill>
        <p:spPr>
          <a:xfrm>
            <a:off x="1981200" y="2438400"/>
            <a:ext cx="5486400" cy="1476375"/>
          </a:xfrm>
          <a:prstGeom prst="rect">
            <a:avLst/>
          </a:prstGeom>
          <a:noFill/>
          <a:ln>
            <a:noFill/>
          </a:ln>
        </p:spPr>
      </p:pic>
      <p:sp>
        <p:nvSpPr>
          <p:cNvPr id="145" name="Google Shape;145;p1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146" name="Google Shape;146;p17"/>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152" name="Google Shape;152;p18"/>
          <p:cNvSpPr txBox="1"/>
          <p:nvPr/>
        </p:nvSpPr>
        <p:spPr>
          <a:xfrm>
            <a:off x="381000" y="914400"/>
            <a:ext cx="8305800"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Q…What is a Wave?</a:t>
            </a:r>
            <a:endParaRPr/>
          </a:p>
          <a:p>
            <a:pPr indent="0" lvl="0" marL="0" marR="0" rtl="0" algn="l">
              <a:spcBef>
                <a:spcPts val="0"/>
              </a:spcBef>
              <a:spcAft>
                <a:spcPts val="0"/>
              </a:spcAft>
              <a:buNone/>
            </a:pPr>
            <a:r>
              <a:rPr b="1" lang="en-US" sz="3200">
                <a:solidFill>
                  <a:schemeClr val="dk1"/>
                </a:solidFill>
                <a:latin typeface="Arial"/>
                <a:ea typeface="Arial"/>
                <a:cs typeface="Arial"/>
                <a:sym typeface="Arial"/>
              </a:rPr>
              <a:t>Ans…Wave  is… pattern of motion of particles of the medium which transport disturbance without transporting the medium.</a:t>
            </a:r>
            <a:endParaRPr/>
          </a:p>
        </p:txBody>
      </p:sp>
      <p:pic>
        <p:nvPicPr>
          <p:cNvPr id="153" name="Google Shape;153;p18"/>
          <p:cNvPicPr preferRelativeResize="0"/>
          <p:nvPr/>
        </p:nvPicPr>
        <p:blipFill rotWithShape="1">
          <a:blip r:embed="rId3">
            <a:alphaModFix/>
          </a:blip>
          <a:srcRect b="0" l="0" r="0" t="0"/>
          <a:stretch/>
        </p:blipFill>
        <p:spPr>
          <a:xfrm>
            <a:off x="1485900" y="3200400"/>
            <a:ext cx="6438900" cy="3038475"/>
          </a:xfrm>
          <a:prstGeom prst="rect">
            <a:avLst/>
          </a:prstGeom>
          <a:noFill/>
          <a:ln>
            <a:noFill/>
          </a:ln>
        </p:spPr>
      </p:pic>
      <p:sp>
        <p:nvSpPr>
          <p:cNvPr id="154" name="Google Shape;154;p1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155" name="Google Shape;155;p18"/>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Motion of Particles in the Medium</a:t>
            </a:r>
            <a:endParaRPr/>
          </a:p>
        </p:txBody>
      </p:sp>
      <p:sp>
        <p:nvSpPr>
          <p:cNvPr id="162" name="Google Shape;162;p1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id="163" name="Google Shape;163;p19"/>
          <p:cNvPicPr preferRelativeResize="0"/>
          <p:nvPr>
            <p:ph idx="1" type="body"/>
          </p:nvPr>
        </p:nvPicPr>
        <p:blipFill rotWithShape="1">
          <a:blip r:embed="rId3">
            <a:alphaModFix/>
          </a:blip>
          <a:srcRect b="0" l="0" r="0" t="0"/>
          <a:stretch/>
        </p:blipFill>
        <p:spPr>
          <a:xfrm>
            <a:off x="1143000" y="1524000"/>
            <a:ext cx="7086600" cy="3352800"/>
          </a:xfrm>
          <a:prstGeom prst="rect">
            <a:avLst/>
          </a:prstGeom>
          <a:noFill/>
          <a:ln>
            <a:noFill/>
          </a:ln>
        </p:spPr>
      </p:pic>
      <p:sp>
        <p:nvSpPr>
          <p:cNvPr id="164" name="Google Shape;164;p19"/>
          <p:cNvSpPr txBox="1"/>
          <p:nvPr/>
        </p:nvSpPr>
        <p:spPr>
          <a:xfrm>
            <a:off x="280550" y="5334000"/>
            <a:ext cx="100064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It is a sinusoidal graph because particles oscillate according to the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“sine function”</a:t>
            </a:r>
            <a:endParaRPr b="1" sz="1600">
              <a:solidFill>
                <a:schemeClr val="dk1"/>
              </a:solidFill>
              <a:latin typeface="Arial"/>
              <a:ea typeface="Arial"/>
              <a:cs typeface="Arial"/>
              <a:sym typeface="Arial"/>
            </a:endParaRPr>
          </a:p>
        </p:txBody>
      </p:sp>
      <p:sp>
        <p:nvSpPr>
          <p:cNvPr id="165" name="Google Shape;165;p1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166" name="Google Shape;166;p19"/>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Formation of Sinusoidal Wave</a:t>
            </a:r>
            <a:endParaRPr/>
          </a:p>
        </p:txBody>
      </p:sp>
      <p:sp>
        <p:nvSpPr>
          <p:cNvPr id="172" name="Google Shape;172;p2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pic>
        <p:nvPicPr>
          <p:cNvPr descr="F:\Gifs\Gifs\222.anim.gif" id="173" name="Google Shape;173;p20"/>
          <p:cNvPicPr preferRelativeResize="0"/>
          <p:nvPr>
            <p:ph idx="1" type="body"/>
          </p:nvPr>
        </p:nvPicPr>
        <p:blipFill rotWithShape="1">
          <a:blip r:embed="rId3">
            <a:alphaModFix/>
          </a:blip>
          <a:srcRect b="0" l="0" r="0" t="0"/>
          <a:stretch/>
        </p:blipFill>
        <p:spPr>
          <a:xfrm>
            <a:off x="609600" y="1676400"/>
            <a:ext cx="7924800" cy="4495800"/>
          </a:xfrm>
          <a:prstGeom prst="rect">
            <a:avLst/>
          </a:prstGeom>
          <a:noFill/>
          <a:ln>
            <a:noFill/>
          </a:ln>
        </p:spPr>
      </p:pic>
      <p:sp>
        <p:nvSpPr>
          <p:cNvPr id="174" name="Google Shape;174;p2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175" name="Google Shape;175;p20"/>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None/>
            </a:pPr>
            <a:r>
              <a:rPr lang="en-US"/>
              <a:t>Types of Waves</a:t>
            </a:r>
            <a:endParaRPr/>
          </a:p>
        </p:txBody>
      </p:sp>
      <p:sp>
        <p:nvSpPr>
          <p:cNvPr id="181" name="Google Shape;181;p21"/>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514350" lvl="0" marL="514350" rtl="0" algn="l">
              <a:lnSpc>
                <a:spcPct val="250000"/>
              </a:lnSpc>
              <a:spcBef>
                <a:spcPts val="0"/>
              </a:spcBef>
              <a:spcAft>
                <a:spcPts val="0"/>
              </a:spcAft>
              <a:buSzPts val="3060"/>
              <a:buFont typeface="Libre Franklin"/>
              <a:buAutoNum type="arabicPeriod"/>
            </a:pPr>
            <a:r>
              <a:rPr lang="en-US" sz="3600"/>
              <a:t>MECHANICAL WAVES</a:t>
            </a:r>
            <a:endParaRPr/>
          </a:p>
          <a:p>
            <a:pPr indent="-514350" lvl="0" marL="514350" rtl="0" algn="l">
              <a:lnSpc>
                <a:spcPct val="250000"/>
              </a:lnSpc>
              <a:spcBef>
                <a:spcPts val="575"/>
              </a:spcBef>
              <a:spcAft>
                <a:spcPts val="0"/>
              </a:spcAft>
              <a:buSzPts val="3060"/>
              <a:buFont typeface="Libre Franklin"/>
              <a:buAutoNum type="arabicPeriod"/>
            </a:pPr>
            <a:r>
              <a:rPr lang="en-US" sz="3600"/>
              <a:t>ELECTROMAGNETIC WAVES(EMW)</a:t>
            </a:r>
            <a:endParaRPr/>
          </a:p>
          <a:p>
            <a:pPr indent="-514350" lvl="0" marL="514350" rtl="0" algn="l">
              <a:lnSpc>
                <a:spcPct val="250000"/>
              </a:lnSpc>
              <a:spcBef>
                <a:spcPts val="575"/>
              </a:spcBef>
              <a:spcAft>
                <a:spcPts val="0"/>
              </a:spcAft>
              <a:buSzPts val="3060"/>
              <a:buFont typeface="Libre Franklin"/>
              <a:buAutoNum type="arabicPeriod"/>
            </a:pPr>
            <a:r>
              <a:rPr lang="en-US" sz="3600"/>
              <a:t>MATTER WAVES</a:t>
            </a:r>
            <a:endParaRPr/>
          </a:p>
        </p:txBody>
      </p:sp>
      <p:sp>
        <p:nvSpPr>
          <p:cNvPr id="182" name="Google Shape;182;p2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Muhammad Ahsan Khan</a:t>
            </a:r>
            <a:endParaRPr/>
          </a:p>
        </p:txBody>
      </p:sp>
      <p:sp>
        <p:nvSpPr>
          <p:cNvPr id="183" name="Google Shape;183;p2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7/20/2023</a:t>
            </a:r>
            <a:endParaRPr/>
          </a:p>
        </p:txBody>
      </p:sp>
      <p:sp>
        <p:nvSpPr>
          <p:cNvPr id="184" name="Google Shape;184;p21"/>
          <p:cNvSpPr/>
          <p:nvPr>
            <p:ph idx="12" type="sldNum"/>
          </p:nvPr>
        </p:nvSpPr>
        <p:spPr>
          <a:xfrm>
            <a:off x="146050" y="6210300"/>
            <a:ext cx="457200" cy="45720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animEffect filter="fade" transition="in">
                                      <p:cBhvr>
                                        <p:cTn dur="500"/>
                                        <p:tgtEl>
                                          <p:spTgt spid="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animEffect filter="fade" transition="in">
                                      <p:cBhvr>
                                        <p:cTn dur="500"/>
                                        <p:tgtEl>
                                          <p:spTgt spid="1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animEffect filter="fade" transition="in">
                                      <p:cBhvr>
                                        <p:cTn dur="500"/>
                                        <p:tgtEl>
                                          <p:spTgt spid="18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